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1"/>
  </p:notesMasterIdLst>
  <p:sldIdLst>
    <p:sldId id="256" r:id="rId5"/>
    <p:sldId id="272" r:id="rId6"/>
    <p:sldId id="269" r:id="rId7"/>
    <p:sldId id="274" r:id="rId8"/>
    <p:sldId id="273" r:id="rId9"/>
    <p:sldId id="282" r:id="rId10"/>
    <p:sldId id="275" r:id="rId11"/>
    <p:sldId id="278" r:id="rId12"/>
    <p:sldId id="276" r:id="rId13"/>
    <p:sldId id="277" r:id="rId14"/>
    <p:sldId id="279" r:id="rId15"/>
    <p:sldId id="280" r:id="rId16"/>
    <p:sldId id="262" r:id="rId17"/>
    <p:sldId id="263" r:id="rId18"/>
    <p:sldId id="267" r:id="rId19"/>
    <p:sldId id="283" r:id="rId20"/>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7BE"/>
    <a:srgbClr val="EF37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0D1BE-264D-4D9A-80AE-CF63102A95EB}" vWet="4" dt="2023-11-14T11:12:58.864"/>
    <p1510:client id="{C73BBDD7-049C-49DD-B1C2-CCF6B1B5F77E}" v="18" dt="2023-11-14T11:17:25.975"/>
    <p1510:client id="{EA48FEBF-AB42-1057-0353-72D30E345099}" v="1" dt="2023-11-14T13:16:02.61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9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f Sumair" userId="S::119405@tcs.com::6883e8a1-5e19-4aab-9c47-0dc7ab884300" providerId="AD" clId="Web-{EA48FEBF-AB42-1057-0353-72D30E345099}"/>
    <pc:docChg chg="sldOrd">
      <pc:chgData name="Asif Sumair" userId="S::119405@tcs.com::6883e8a1-5e19-4aab-9c47-0dc7ab884300" providerId="AD" clId="Web-{EA48FEBF-AB42-1057-0353-72D30E345099}" dt="2023-11-14T13:16:02.613" v="0"/>
      <pc:docMkLst>
        <pc:docMk/>
      </pc:docMkLst>
      <pc:sldChg chg="ord">
        <pc:chgData name="Asif Sumair" userId="S::119405@tcs.com::6883e8a1-5e19-4aab-9c47-0dc7ab884300" providerId="AD" clId="Web-{EA48FEBF-AB42-1057-0353-72D30E345099}" dt="2023-11-14T13:16:02.613" v="0"/>
        <pc:sldMkLst>
          <pc:docMk/>
          <pc:sldMk cId="0" sldId="260"/>
        </pc:sldMkLst>
      </pc:sldChg>
    </pc:docChg>
  </pc:docChgLst>
  <pc:docChgLst>
    <pc:chgData name="Saida ." userId="d8610bb8-deb8-4894-9930-a062bdb14373" providerId="ADAL" clId="{C73BBDD7-049C-49DD-B1C2-CCF6B1B5F77E}"/>
    <pc:docChg chg="custSel modSld">
      <pc:chgData name="Saida ." userId="d8610bb8-deb8-4894-9930-a062bdb14373" providerId="ADAL" clId="{C73BBDD7-049C-49DD-B1C2-CCF6B1B5F77E}" dt="2023-11-14T11:17:25.975" v="11" actId="1076"/>
      <pc:docMkLst>
        <pc:docMk/>
      </pc:docMkLst>
      <pc:sldChg chg="addSp delSp modSp mod">
        <pc:chgData name="Saida ." userId="d8610bb8-deb8-4894-9930-a062bdb14373" providerId="ADAL" clId="{C73BBDD7-049C-49DD-B1C2-CCF6B1B5F77E}" dt="2023-11-14T11:17:25.975" v="11" actId="1076"/>
        <pc:sldMkLst>
          <pc:docMk/>
          <pc:sldMk cId="0" sldId="256"/>
        </pc:sldMkLst>
        <pc:picChg chg="mod">
          <ac:chgData name="Saida ." userId="d8610bb8-deb8-4894-9930-a062bdb14373" providerId="ADAL" clId="{C73BBDD7-049C-49DD-B1C2-CCF6B1B5F77E}" dt="2023-11-14T11:17:25.975" v="11" actId="1076"/>
          <ac:picMkLst>
            <pc:docMk/>
            <pc:sldMk cId="0" sldId="256"/>
            <ac:picMk id="3" creationId="{00000000-0000-0000-0000-000000000000}"/>
          </ac:picMkLst>
        </pc:picChg>
        <pc:picChg chg="add del mod">
          <ac:chgData name="Saida ." userId="d8610bb8-deb8-4894-9930-a062bdb14373" providerId="ADAL" clId="{C73BBDD7-049C-49DD-B1C2-CCF6B1B5F77E}" dt="2023-11-14T11:17:20.296" v="10" actId="21"/>
          <ac:picMkLst>
            <pc:docMk/>
            <pc:sldMk cId="0" sldId="256"/>
            <ac:picMk id="9" creationId="{CEBA2DB4-3511-EF38-1637-1A58813485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74E99836-03C5-453C-9D38-9927CC154A8F}" type="datetimeFigureOut">
              <a:rPr lang="en-US" smtClean="0"/>
              <a:t>3/11/2024</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DF65A30E-C140-4C32-8B71-69F2F1A08874}" type="slidenum">
              <a:rPr lang="en-US" smtClean="0"/>
              <a:t>‹#›</a:t>
            </a:fld>
            <a:endParaRPr lang="en-US"/>
          </a:p>
        </p:txBody>
      </p:sp>
    </p:spTree>
    <p:extLst>
      <p:ext uri="{BB962C8B-B14F-4D97-AF65-F5344CB8AC3E}">
        <p14:creationId xmlns:p14="http://schemas.microsoft.com/office/powerpoint/2010/main" val="419738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smtClean="0">
                <a:solidFill>
                  <a:schemeClr val="tx1"/>
                </a:solidFill>
                <a:effectLst/>
                <a:latin typeface="+mn-lt"/>
                <a:ea typeface="+mn-ea"/>
                <a:cs typeface="+mn-cs"/>
              </a:rPr>
              <a:t>Computer Vision Systems in Livestock Farming, Poultry &amp; Fish Farming</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Computer Vision Systems in Livestock Farming Food security is one of the world’s biggest challenges.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Livestock and poultry contribute to a large proportion (30%) of the daily protein intake through products like meat, milk, egg, and offal. Animal production is expected to increase accordingly to feed the growing human population.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As production is intensified to meet the increased demands, producers are confronted with increasing pressure to provide quality care for an increasing number of animals per management unit. This becomes even more challenging given the expected labor shortages for farm jobs in the future.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Computer Vision systems monitor animals such as cattle, sheep, pigs, or others with cameras. Neural networks are used to analyze video feeds in real time.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The advantages of computer vision systems root in their automatic, non-invasive, and low-cost animal monitoring capabilities.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AI vision systems allow information extraction with minimal external inferences (human adjustment of sensors, maintenance) at an affordable cost.</a:t>
            </a:r>
          </a:p>
          <a:p>
            <a:pPr marL="628650" lvl="1"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685800" lvl="1" indent="-228600">
              <a:buFont typeface="Wingdings" panose="05000000000000000000" pitchFamily="2" charset="2"/>
              <a:buChar char="Ø"/>
            </a:pPr>
            <a:r>
              <a:rPr lang="en-US" sz="1200" b="0" i="0" kern="1200" dirty="0" smtClean="0">
                <a:solidFill>
                  <a:schemeClr val="tx1"/>
                </a:solidFill>
                <a:effectLst/>
                <a:latin typeface="+mn-lt"/>
                <a:ea typeface="+mn-ea"/>
                <a:cs typeface="+mn-cs"/>
              </a:rPr>
              <a:t>Computer Vision Systems in Poultry</a:t>
            </a:r>
            <a:r>
              <a:rPr lang="en-US" sz="1200" b="0" i="0" kern="1200" baseline="0" dirty="0" smtClean="0">
                <a:solidFill>
                  <a:schemeClr val="tx1"/>
                </a:solidFill>
                <a:effectLst/>
                <a:latin typeface="+mn-lt"/>
                <a:ea typeface="+mn-ea"/>
                <a:cs typeface="+mn-cs"/>
              </a:rPr>
              <a:t> farming</a:t>
            </a:r>
            <a:endParaRPr lang="en-US"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Advanced deep learning algorithms are robust enough to be applied in poultry farming.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The term “poultry” includes a range of domesticated species, including chickens, turkeys, ducks, geese, game birds, and ratites (e.g., emus and ostriches).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In poultry farms, computer vision technology aims to prevent diseases and ensure food security while enhancing overall productivity by lowering costs and providing information to increase product quality.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Today, computer vision is widely used in poultry production systems.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It includes house management automation, behavior analysis, animal welfare, disease detection, weight measurement, egg examination, and more.</a:t>
            </a:r>
          </a:p>
          <a:p>
            <a:pPr marL="628650" lvl="1" indent="-171450">
              <a:buFont typeface="Wingdings" panose="05000000000000000000" pitchFamily="2" charset="2"/>
              <a:buChar char="Ø"/>
            </a:pPr>
            <a:r>
              <a:rPr lang="en-US" sz="1200" b="0" i="0" kern="1200" dirty="0" smtClean="0">
                <a:solidFill>
                  <a:schemeClr val="tx1"/>
                </a:solidFill>
                <a:effectLst/>
                <a:latin typeface="+mn-lt"/>
                <a:ea typeface="+mn-ea"/>
                <a:cs typeface="+mn-cs"/>
              </a:rPr>
              <a:t>Computer Vision Systems Fish Farming</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Automatic fish detection with computer vision is an important tool in precision farming for achieving automatic fish detection.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Especially, deep learning methods have shown great potential in fish species identification, counting, and behavior analysis.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Also, computer vision is rapidly developing to be used in effective intelligent feeding systems. Such systems are based on underwater image preprocessing, fish detection, fish weight and length estimation, fish behavior analysis.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Fish counting is still a rudimentary process in many fisheries.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Computer vision based systems provide a cost-efficient method for counting fish with deep learning.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Automatic fish counting reduces costs, helps to boost production, and increases labor availability. For example, computer vision has been used for automatic live fingerlings counting.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Related novel use cases for aquaculture enterprises involve analyzing the integrity and safety of fishing nets with deep learning machine learning technology.  </a:t>
            </a:r>
            <a:r>
              <a:rPr lang="en-US" dirty="0" smtClean="0"/>
              <a:t/>
            </a:r>
            <a:br>
              <a:rPr lang="en-US" dirty="0" smtClean="0"/>
            </a:br>
            <a:endParaRPr lang="en-US" sz="1200" b="0" i="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smtClean="0">
                <a:solidFill>
                  <a:schemeClr val="tx1"/>
                </a:solidFill>
                <a:effectLst/>
                <a:latin typeface="+mn-lt"/>
                <a:ea typeface="+mn-ea"/>
                <a:cs typeface="+mn-cs"/>
              </a:rPr>
              <a:t>Yield Estimation With Fruit or Vegetable Counting</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Yield estimation is an essential </a:t>
            </a:r>
            <a:r>
              <a:rPr lang="en-US" sz="1200" b="0" i="0" kern="1200" dirty="0" err="1" smtClean="0">
                <a:solidFill>
                  <a:schemeClr val="tx1"/>
                </a:solidFill>
                <a:effectLst/>
                <a:latin typeface="+mn-lt"/>
                <a:ea typeface="+mn-ea"/>
                <a:cs typeface="+mn-cs"/>
              </a:rPr>
              <a:t>preharvest</a:t>
            </a:r>
            <a:r>
              <a:rPr lang="en-US" sz="1200" b="0" i="0" kern="1200" dirty="0" smtClean="0">
                <a:solidFill>
                  <a:schemeClr val="tx1"/>
                </a:solidFill>
                <a:effectLst/>
                <a:latin typeface="+mn-lt"/>
                <a:ea typeface="+mn-ea"/>
                <a:cs typeface="+mn-cs"/>
              </a:rPr>
              <a:t> practice among most large-scale farming companies.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It supports decision-making for allocating essential logistics such as transportation means, labor force, supplies, and more.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An overestimation leads to further costs that impact profitability; underestimation entails potential crop waste and additional costs.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Yield prediction is also used to optimize cultivation practices and plant disease prevention.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Deep convolutional network algorithms are developed to facilitate the accurate yield prediction and automatic counting of fruits and vegetables on images.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Modern deep learning methods provide good accuracy even with occlusion caused by leaves or branches, illumination, and object size.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Manual yield estimation with the counting of products such as fruits or vegetables is very time-consuming and expensive.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Computer vision approaches can be used for the automatic counting of fruits or flowers. An example is the automatic on-tree counting and yield estimation of kiwifruit.</a:t>
            </a:r>
          </a:p>
          <a:p>
            <a:pPr marL="228600" indent="-228600">
              <a:buFont typeface="+mj-lt"/>
              <a:buAutoNum type="arabicPeriod"/>
            </a:pPr>
            <a:r>
              <a:rPr lang="en-US" sz="1200" b="0" i="0" kern="1200" dirty="0" smtClean="0">
                <a:solidFill>
                  <a:schemeClr val="tx1"/>
                </a:solidFill>
                <a:effectLst/>
                <a:latin typeface="+mn-lt"/>
                <a:ea typeface="+mn-ea"/>
                <a:cs typeface="+mn-cs"/>
              </a:rPr>
              <a:t>Security Monitoring for Remote Farms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Real-time surveillance and security monitoring for remote farms is another current application of ML in smart farming.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Such monitoring and notification systems are of high importance to farms.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The images detected with common surveillance systems can be processed by AI algorithms to perform intrusion detection and automatically identify anomalies,</a:t>
            </a:r>
            <a:r>
              <a:rPr lang="en-US" sz="1200" b="0" i="0" kern="1200" baseline="0" dirty="0" smtClean="0">
                <a:solidFill>
                  <a:schemeClr val="tx1"/>
                </a:solidFill>
                <a:effectLst/>
                <a:latin typeface="+mn-lt"/>
                <a:ea typeface="+mn-ea"/>
                <a:cs typeface="+mn-cs"/>
              </a:rPr>
              <a:t> fire detections, flood detection, animal detection.</a:t>
            </a:r>
          </a:p>
          <a:p>
            <a:pPr marL="628650" lvl="1"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Integrated IOT system with AI helps to monitor and control electricity passed through fencing to avoid any loss in life.</a:t>
            </a:r>
            <a:endParaRPr lang="en-US"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Modern methods use deep neural networks to perform accurate face recognition that is invariant to changes in illumination.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This makes it possible to implement deep face recognition in multiple remote farms.</a:t>
            </a:r>
          </a:p>
          <a:p>
            <a:pPr marL="228600" indent="-228600">
              <a:buFont typeface="+mj-lt"/>
              <a:buAutoNum type="arabicPeriod"/>
            </a:pPr>
            <a:r>
              <a:rPr lang="en-US" sz="1200" b="0" i="0" kern="1200" dirty="0" smtClean="0">
                <a:solidFill>
                  <a:schemeClr val="tx1"/>
                </a:solidFill>
                <a:effectLst/>
                <a:latin typeface="+mn-lt"/>
                <a:ea typeface="+mn-ea"/>
                <a:cs typeface="+mn-cs"/>
              </a:rPr>
              <a:t>Drone-Based Crop Monitoring</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Over the last few years, drone technology has gained huge popularity because of its autonomous flying capabilities.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Drones have become a significant element in precision agriculture and farming.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Because of their flying abilities and cover a large distance, drones can capture huge volumes of data with a built-in camera.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Computer vision algorithms are trained with the captured footage to detect the soil conditions, analyze the aerial view of the overall agricultural land, and assess crop health information based on geo-sensing information. </a:t>
            </a:r>
          </a:p>
          <a:p>
            <a:pPr marL="628650" lvl="1" indent="-171450">
              <a:buFont typeface="Arial" panose="020B0604020202020204" pitchFamily="34" charset="0"/>
              <a:buChar char="•"/>
            </a:pPr>
            <a:r>
              <a:rPr lang="en-US" sz="1200" b="0" i="0" kern="1200" smtClean="0">
                <a:solidFill>
                  <a:schemeClr val="tx1"/>
                </a:solidFill>
                <a:effectLst/>
                <a:latin typeface="+mn-lt"/>
                <a:ea typeface="+mn-ea"/>
                <a:cs typeface="+mn-cs"/>
              </a:rPr>
              <a:t>Therefore</a:t>
            </a:r>
            <a:r>
              <a:rPr lang="en-US" sz="1200" b="0" i="0" kern="1200" dirty="0" smtClean="0">
                <a:solidFill>
                  <a:schemeClr val="tx1"/>
                </a:solidFill>
                <a:effectLst/>
                <a:latin typeface="+mn-lt"/>
                <a:ea typeface="+mn-ea"/>
                <a:cs typeface="+mn-cs"/>
              </a:rPr>
              <a:t>, the images are labeled with image annotation to create training data for algorithm training</a:t>
            </a:r>
            <a:r>
              <a:rPr lang="en-US" sz="1200" b="0" i="0" kern="1200" smtClean="0">
                <a:solidFill>
                  <a:schemeClr val="tx1"/>
                </a:solidFill>
                <a:effectLst/>
                <a:latin typeface="+mn-lt"/>
                <a:ea typeface="+mn-ea"/>
                <a:cs typeface="+mn-cs"/>
              </a:rPr>
              <a:t>. </a:t>
            </a:r>
          </a:p>
          <a:p>
            <a:pPr marL="628650" lvl="1" indent="-171450">
              <a:buFont typeface="Arial" panose="020B0604020202020204" pitchFamily="34" charset="0"/>
              <a:buChar char="•"/>
            </a:pPr>
            <a:r>
              <a:rPr lang="en-US" sz="1200" b="0" i="0" kern="120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rPr>
              <a:t>AI models perform object detection and semantic segmentation to recognize objects and conditions in drone footage.  </a:t>
            </a:r>
          </a:p>
        </p:txBody>
      </p:sp>
      <p:sp>
        <p:nvSpPr>
          <p:cNvPr id="4" name="Slide Number Placeholder 3"/>
          <p:cNvSpPr>
            <a:spLocks noGrp="1"/>
          </p:cNvSpPr>
          <p:nvPr>
            <p:ph type="sldNum" sz="quarter" idx="10"/>
          </p:nvPr>
        </p:nvSpPr>
        <p:spPr/>
        <p:txBody>
          <a:bodyPr/>
          <a:lstStyle/>
          <a:p>
            <a:fld id="{89BFD334-8158-49CB-ACA5-00D0F42A6503}" type="slidenum">
              <a:rPr lang="en-US" smtClean="0"/>
              <a:t>7</a:t>
            </a:fld>
            <a:endParaRPr lang="en-US"/>
          </a:p>
        </p:txBody>
      </p:sp>
    </p:spTree>
    <p:extLst>
      <p:ext uri="{BB962C8B-B14F-4D97-AF65-F5344CB8AC3E}">
        <p14:creationId xmlns:p14="http://schemas.microsoft.com/office/powerpoint/2010/main" val="504009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2600" b="0" i="0">
                <a:solidFill>
                  <a:srgbClr val="EF3782"/>
                </a:solidFill>
                <a:latin typeface="Calibri"/>
                <a:cs typeface="Calibri"/>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6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6" name="Holder 6"/>
          <p:cNvSpPr>
            <a:spLocks noGrp="1"/>
          </p:cNvSpPr>
          <p:nvPr>
            <p:ph type="sldNum" sz="quarter" idx="7"/>
          </p:nvPr>
        </p:nvSpPr>
        <p:spPr/>
        <p:txBody>
          <a:bodyPr lIns="0" tIns="0" rIns="0" bIns="0"/>
          <a:lstStyle>
            <a:lvl1pPr>
              <a:defRPr sz="700" b="1" i="0">
                <a:solidFill>
                  <a:srgbClr val="7E7E7E"/>
                </a:solidFill>
                <a:latin typeface="Calibri"/>
                <a:cs typeface="Calibri"/>
              </a:defRPr>
            </a:lvl1pPr>
          </a:lstStyle>
          <a:p>
            <a:pPr marL="132715">
              <a:lnSpc>
                <a:spcPts val="760"/>
              </a:lnSpc>
            </a:pPr>
            <a:fld id="{81D60167-4931-47E6-BA6A-407CBD079E47}" type="slidenum">
              <a:rPr spc="-5" dirty="0"/>
              <a:t>‹#›</a:t>
            </a:fld>
            <a:endParaRPr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rgbClr val="EF378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6" name="Holder 6"/>
          <p:cNvSpPr>
            <a:spLocks noGrp="1"/>
          </p:cNvSpPr>
          <p:nvPr>
            <p:ph type="sldNum" sz="quarter" idx="7"/>
          </p:nvPr>
        </p:nvSpPr>
        <p:spPr/>
        <p:txBody>
          <a:bodyPr lIns="0" tIns="0" rIns="0" bIns="0"/>
          <a:lstStyle>
            <a:lvl1pPr>
              <a:defRPr sz="700" b="1" i="0">
                <a:solidFill>
                  <a:srgbClr val="7E7E7E"/>
                </a:solidFill>
                <a:latin typeface="Calibri"/>
                <a:cs typeface="Calibri"/>
              </a:defRPr>
            </a:lvl1pPr>
          </a:lstStyle>
          <a:p>
            <a:pPr marL="132715">
              <a:lnSpc>
                <a:spcPts val="760"/>
              </a:lnSpc>
            </a:pPr>
            <a:fld id="{81D60167-4931-47E6-BA6A-407CBD079E47}" type="slidenum">
              <a:rPr spc="-5" dirty="0"/>
              <a:t>‹#›</a:t>
            </a:fld>
            <a:endParaRPr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rgbClr val="EF3782"/>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7" name="Holder 7"/>
          <p:cNvSpPr>
            <a:spLocks noGrp="1"/>
          </p:cNvSpPr>
          <p:nvPr>
            <p:ph type="sldNum" sz="quarter" idx="7"/>
          </p:nvPr>
        </p:nvSpPr>
        <p:spPr/>
        <p:txBody>
          <a:bodyPr lIns="0" tIns="0" rIns="0" bIns="0"/>
          <a:lstStyle>
            <a:lvl1pPr>
              <a:defRPr sz="700" b="1" i="0">
                <a:solidFill>
                  <a:srgbClr val="7E7E7E"/>
                </a:solidFill>
                <a:latin typeface="Calibri"/>
                <a:cs typeface="Calibri"/>
              </a:defRPr>
            </a:lvl1pPr>
          </a:lstStyle>
          <a:p>
            <a:pPr marL="132715">
              <a:lnSpc>
                <a:spcPts val="760"/>
              </a:lnSpc>
            </a:pPr>
            <a:fld id="{81D60167-4931-47E6-BA6A-407CBD079E47}" type="slidenum">
              <a:rPr spc="-5" dirty="0"/>
              <a:t>‹#›</a:t>
            </a:fld>
            <a:endParaRPr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rgbClr val="EF378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5" name="Holder 5"/>
          <p:cNvSpPr>
            <a:spLocks noGrp="1"/>
          </p:cNvSpPr>
          <p:nvPr>
            <p:ph type="sldNum" sz="quarter" idx="7"/>
          </p:nvPr>
        </p:nvSpPr>
        <p:spPr/>
        <p:txBody>
          <a:bodyPr lIns="0" tIns="0" rIns="0" bIns="0"/>
          <a:lstStyle>
            <a:lvl1pPr>
              <a:defRPr sz="700" b="1" i="0">
                <a:solidFill>
                  <a:srgbClr val="7E7E7E"/>
                </a:solidFill>
                <a:latin typeface="Calibri"/>
                <a:cs typeface="Calibri"/>
              </a:defRPr>
            </a:lvl1pPr>
          </a:lstStyle>
          <a:p>
            <a:pPr marL="132715">
              <a:lnSpc>
                <a:spcPts val="760"/>
              </a:lnSpc>
            </a:pPr>
            <a:fld id="{81D60167-4931-47E6-BA6A-407CBD079E47}" type="slidenum">
              <a:rPr spc="-5" dirty="0"/>
              <a:t>‹#›</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4" name="Holder 4"/>
          <p:cNvSpPr>
            <a:spLocks noGrp="1"/>
          </p:cNvSpPr>
          <p:nvPr>
            <p:ph type="sldNum" sz="quarter" idx="7"/>
          </p:nvPr>
        </p:nvSpPr>
        <p:spPr/>
        <p:txBody>
          <a:bodyPr lIns="0" tIns="0" rIns="0" bIns="0"/>
          <a:lstStyle>
            <a:lvl1pPr>
              <a:defRPr sz="700" b="1" i="0">
                <a:solidFill>
                  <a:srgbClr val="7E7E7E"/>
                </a:solidFill>
                <a:latin typeface="Calibri"/>
                <a:cs typeface="Calibri"/>
              </a:defRPr>
            </a:lvl1pPr>
          </a:lstStyle>
          <a:p>
            <a:pPr marL="132715">
              <a:lnSpc>
                <a:spcPts val="760"/>
              </a:lnSpc>
            </a:pPr>
            <a:fld id="{81D60167-4931-47E6-BA6A-407CBD079E47}" type="slidenum">
              <a:rPr spc="-5" dirty="0"/>
              <a:t>‹#›</a:t>
            </a:fld>
            <a:endParaRPr spc="-5"/>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0103" y="100584"/>
            <a:ext cx="149860" cy="146685"/>
          </a:xfrm>
          <a:custGeom>
            <a:avLst/>
            <a:gdLst/>
            <a:ahLst/>
            <a:cxnLst/>
            <a:rect l="l" t="t" r="r" b="b"/>
            <a:pathLst>
              <a:path w="149860" h="146685">
                <a:moveTo>
                  <a:pt x="149352" y="0"/>
                </a:moveTo>
                <a:lnTo>
                  <a:pt x="0" y="0"/>
                </a:lnTo>
                <a:lnTo>
                  <a:pt x="0" y="146303"/>
                </a:lnTo>
                <a:lnTo>
                  <a:pt x="149352" y="146303"/>
                </a:lnTo>
                <a:lnTo>
                  <a:pt x="149352" y="0"/>
                </a:lnTo>
                <a:close/>
              </a:path>
            </a:pathLst>
          </a:custGeom>
          <a:solidFill>
            <a:srgbClr val="EF3782"/>
          </a:solidFill>
        </p:spPr>
        <p:txBody>
          <a:bodyPr wrap="square" lIns="0" tIns="0" rIns="0" bIns="0" rtlCol="0"/>
          <a:lstStyle/>
          <a:p>
            <a:endParaRPr/>
          </a:p>
        </p:txBody>
      </p:sp>
      <p:sp>
        <p:nvSpPr>
          <p:cNvPr id="17" name="bg object 17"/>
          <p:cNvSpPr/>
          <p:nvPr/>
        </p:nvSpPr>
        <p:spPr>
          <a:xfrm>
            <a:off x="4564379" y="4942332"/>
            <a:ext cx="0" cy="127635"/>
          </a:xfrm>
          <a:custGeom>
            <a:avLst/>
            <a:gdLst/>
            <a:ahLst/>
            <a:cxnLst/>
            <a:rect l="l" t="t" r="r" b="b"/>
            <a:pathLst>
              <a:path h="127635">
                <a:moveTo>
                  <a:pt x="0" y="0"/>
                </a:moveTo>
                <a:lnTo>
                  <a:pt x="0" y="127170"/>
                </a:lnTo>
              </a:path>
            </a:pathLst>
          </a:custGeom>
          <a:ln w="6350">
            <a:solidFill>
              <a:srgbClr val="808285"/>
            </a:solidFill>
          </a:ln>
        </p:spPr>
        <p:txBody>
          <a:bodyPr wrap="square" lIns="0" tIns="0" rIns="0" bIns="0" rtlCol="0"/>
          <a:lstStyle/>
          <a:p>
            <a:endParaRPr/>
          </a:p>
        </p:txBody>
      </p:sp>
      <p:sp>
        <p:nvSpPr>
          <p:cNvPr id="18" name="bg object 18"/>
          <p:cNvSpPr/>
          <p:nvPr/>
        </p:nvSpPr>
        <p:spPr>
          <a:xfrm>
            <a:off x="36576" y="64007"/>
            <a:ext cx="216535" cy="394970"/>
          </a:xfrm>
          <a:custGeom>
            <a:avLst/>
            <a:gdLst/>
            <a:ahLst/>
            <a:cxnLst/>
            <a:rect l="l" t="t" r="r" b="b"/>
            <a:pathLst>
              <a:path w="216535" h="394970">
                <a:moveTo>
                  <a:pt x="216408" y="0"/>
                </a:moveTo>
                <a:lnTo>
                  <a:pt x="0" y="0"/>
                </a:lnTo>
                <a:lnTo>
                  <a:pt x="0" y="394715"/>
                </a:lnTo>
                <a:lnTo>
                  <a:pt x="216408" y="394715"/>
                </a:lnTo>
                <a:lnTo>
                  <a:pt x="216408"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7" cstate="print"/>
          <a:stretch>
            <a:fillRect/>
          </a:stretch>
        </p:blipFill>
        <p:spPr>
          <a:xfrm>
            <a:off x="294131" y="4742686"/>
            <a:ext cx="1031747" cy="284988"/>
          </a:xfrm>
          <a:prstGeom prst="rect">
            <a:avLst/>
          </a:prstGeom>
        </p:spPr>
      </p:pic>
      <p:pic>
        <p:nvPicPr>
          <p:cNvPr id="20" name="bg object 20"/>
          <p:cNvPicPr/>
          <p:nvPr/>
        </p:nvPicPr>
        <p:blipFill>
          <a:blip r:embed="rId8" cstate="print"/>
          <a:stretch>
            <a:fillRect/>
          </a:stretch>
        </p:blipFill>
        <p:spPr>
          <a:xfrm>
            <a:off x="8046719" y="4949952"/>
            <a:ext cx="819912" cy="103630"/>
          </a:xfrm>
          <a:prstGeom prst="rect">
            <a:avLst/>
          </a:prstGeom>
        </p:spPr>
      </p:pic>
      <p:sp>
        <p:nvSpPr>
          <p:cNvPr id="2" name="Holder 2"/>
          <p:cNvSpPr>
            <a:spLocks noGrp="1"/>
          </p:cNvSpPr>
          <p:nvPr>
            <p:ph type="title"/>
          </p:nvPr>
        </p:nvSpPr>
        <p:spPr>
          <a:xfrm>
            <a:off x="264363" y="-5715"/>
            <a:ext cx="7092899" cy="661796"/>
          </a:xfrm>
          <a:prstGeom prst="rect">
            <a:avLst/>
          </a:prstGeom>
        </p:spPr>
        <p:txBody>
          <a:bodyPr wrap="square" lIns="0" tIns="0" rIns="0" bIns="0">
            <a:spAutoFit/>
          </a:bodyPr>
          <a:lstStyle>
            <a:lvl1pPr>
              <a:defRPr sz="2600" b="0" i="0">
                <a:solidFill>
                  <a:srgbClr val="EF3782"/>
                </a:solidFill>
                <a:latin typeface="Calibri"/>
                <a:cs typeface="Calibri"/>
              </a:defRPr>
            </a:lvl1pPr>
          </a:lstStyle>
          <a:p>
            <a:endParaRPr/>
          </a:p>
        </p:txBody>
      </p:sp>
      <p:sp>
        <p:nvSpPr>
          <p:cNvPr id="3" name="Holder 3"/>
          <p:cNvSpPr>
            <a:spLocks noGrp="1"/>
          </p:cNvSpPr>
          <p:nvPr>
            <p:ph type="body" idx="1"/>
          </p:nvPr>
        </p:nvSpPr>
        <p:spPr>
          <a:xfrm>
            <a:off x="538683" y="1089003"/>
            <a:ext cx="6797040" cy="2452370"/>
          </a:xfrm>
          <a:prstGeom prst="rect">
            <a:avLst/>
          </a:prstGeom>
        </p:spPr>
        <p:txBody>
          <a:bodyPr wrap="square" lIns="0" tIns="0" rIns="0" bIns="0">
            <a:spAutoFit/>
          </a:bodyPr>
          <a:lstStyle>
            <a:lvl1pPr>
              <a:defRPr sz="16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6" name="Holder 6"/>
          <p:cNvSpPr>
            <a:spLocks noGrp="1"/>
          </p:cNvSpPr>
          <p:nvPr>
            <p:ph type="sldNum" sz="quarter" idx="7"/>
          </p:nvPr>
        </p:nvSpPr>
        <p:spPr>
          <a:xfrm>
            <a:off x="4294378" y="4909820"/>
            <a:ext cx="228726" cy="163525"/>
          </a:xfrm>
          <a:prstGeom prst="rect">
            <a:avLst/>
          </a:prstGeom>
        </p:spPr>
        <p:txBody>
          <a:bodyPr wrap="square" lIns="0" tIns="0" rIns="0" bIns="0">
            <a:spAutoFit/>
          </a:bodyPr>
          <a:lstStyle>
            <a:lvl1pPr>
              <a:defRPr sz="700" b="1" i="0">
                <a:solidFill>
                  <a:srgbClr val="7E7E7E"/>
                </a:solidFill>
                <a:latin typeface="Calibri"/>
                <a:cs typeface="Calibri"/>
              </a:defRPr>
            </a:lvl1pPr>
          </a:lstStyle>
          <a:p>
            <a:pPr marL="132715">
              <a:lnSpc>
                <a:spcPts val="760"/>
              </a:lnSpc>
            </a:pPr>
            <a:fld id="{81D60167-4931-47E6-BA6A-407CBD079E47}" type="slidenum">
              <a:rPr spc="-5" dirty="0"/>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0.jpe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4.png"/><Relationship Id="rId10" Type="http://schemas.microsoft.com/office/2007/relationships/hdphoto" Target="../media/hdphoto2.wdp"/><Relationship Id="rId4" Type="http://schemas.openxmlformats.org/officeDocument/2006/relationships/image" Target="../media/image31.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jpe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73923" y="470916"/>
            <a:ext cx="1092707" cy="138684"/>
          </a:xfrm>
          <a:prstGeom prst="rect">
            <a:avLst/>
          </a:prstGeom>
        </p:spPr>
      </p:pic>
      <p:pic>
        <p:nvPicPr>
          <p:cNvPr id="3" name="object 3"/>
          <p:cNvPicPr/>
          <p:nvPr/>
        </p:nvPicPr>
        <p:blipFill>
          <a:blip r:embed="rId3" cstate="print"/>
          <a:stretch>
            <a:fillRect/>
          </a:stretch>
        </p:blipFill>
        <p:spPr>
          <a:xfrm>
            <a:off x="160346" y="149636"/>
            <a:ext cx="1315212" cy="362712"/>
          </a:xfrm>
          <a:prstGeom prst="rect">
            <a:avLst/>
          </a:prstGeom>
        </p:spPr>
      </p:pic>
      <p:sp>
        <p:nvSpPr>
          <p:cNvPr id="5" name="object 5"/>
          <p:cNvSpPr txBox="1">
            <a:spLocks noGrp="1"/>
          </p:cNvSpPr>
          <p:nvPr>
            <p:ph type="title"/>
          </p:nvPr>
        </p:nvSpPr>
        <p:spPr>
          <a:xfrm>
            <a:off x="268630" y="1250441"/>
            <a:ext cx="3513454" cy="1490793"/>
          </a:xfrm>
          <a:prstGeom prst="rect">
            <a:avLst/>
          </a:prstGeom>
        </p:spPr>
        <p:txBody>
          <a:bodyPr vert="horz" wrap="square" lIns="0" tIns="13335" rIns="0" bIns="0" rtlCol="0">
            <a:spAutoFit/>
          </a:bodyPr>
          <a:lstStyle/>
          <a:p>
            <a:pPr marL="12700">
              <a:lnSpc>
                <a:spcPct val="100000"/>
              </a:lnSpc>
              <a:spcBef>
                <a:spcPts val="105"/>
              </a:spcBef>
            </a:pPr>
            <a:r>
              <a:rPr lang="en-US" sz="3200" b="1" dirty="0" smtClean="0">
                <a:solidFill>
                  <a:srgbClr val="1E2222"/>
                </a:solidFill>
                <a:latin typeface="Calibri"/>
                <a:cs typeface="Calibri"/>
              </a:rPr>
              <a:t>Integrated Farm Security System</a:t>
            </a:r>
            <a:endParaRPr sz="3200" dirty="0">
              <a:latin typeface="Calibri"/>
              <a:cs typeface="Calibri"/>
            </a:endParaRPr>
          </a:p>
          <a:p>
            <a:pPr marL="12700">
              <a:lnSpc>
                <a:spcPct val="100000"/>
              </a:lnSpc>
            </a:pPr>
            <a:r>
              <a:rPr lang="en-US" sz="3200" dirty="0" smtClean="0">
                <a:solidFill>
                  <a:srgbClr val="1E2222"/>
                </a:solidFill>
              </a:rPr>
              <a:t>Dare To Try</a:t>
            </a:r>
            <a:endParaRPr sz="3200" dirty="0"/>
          </a:p>
        </p:txBody>
      </p:sp>
      <p:sp>
        <p:nvSpPr>
          <p:cNvPr id="6" name="object 6"/>
          <p:cNvSpPr txBox="1"/>
          <p:nvPr/>
        </p:nvSpPr>
        <p:spPr>
          <a:xfrm>
            <a:off x="211216" y="2741234"/>
            <a:ext cx="4034154" cy="920765"/>
          </a:xfrm>
          <a:prstGeom prst="rect">
            <a:avLst/>
          </a:prstGeom>
        </p:spPr>
        <p:txBody>
          <a:bodyPr vert="horz" wrap="square" lIns="0" tIns="12700" rIns="0" bIns="0" rtlCol="0">
            <a:spAutoFit/>
          </a:bodyPr>
          <a:lstStyle/>
          <a:p>
            <a:pPr marL="27940">
              <a:lnSpc>
                <a:spcPct val="100000"/>
              </a:lnSpc>
              <a:spcBef>
                <a:spcPts val="100"/>
              </a:spcBef>
            </a:pPr>
            <a:r>
              <a:rPr lang="en-US" sz="1800" dirty="0" smtClean="0">
                <a:solidFill>
                  <a:srgbClr val="1E2222"/>
                </a:solidFill>
                <a:latin typeface="Calibri"/>
                <a:cs typeface="Calibri"/>
              </a:rPr>
              <a:t>W Jose Vinoth (244613) </a:t>
            </a:r>
            <a:endParaRPr sz="1800" dirty="0">
              <a:latin typeface="Calibri"/>
              <a:cs typeface="Calibri"/>
            </a:endParaRPr>
          </a:p>
          <a:p>
            <a:pPr>
              <a:lnSpc>
                <a:spcPct val="100000"/>
              </a:lnSpc>
              <a:spcBef>
                <a:spcPts val="30"/>
              </a:spcBef>
            </a:pPr>
            <a:endParaRPr sz="2500" dirty="0">
              <a:latin typeface="Calibri"/>
              <a:cs typeface="Calibri"/>
            </a:endParaRPr>
          </a:p>
          <a:p>
            <a:pPr marL="12700">
              <a:lnSpc>
                <a:spcPct val="100000"/>
              </a:lnSpc>
            </a:pPr>
            <a:r>
              <a:rPr sz="1600" spc="-10" dirty="0" smtClean="0">
                <a:solidFill>
                  <a:srgbClr val="EF3782"/>
                </a:solidFill>
                <a:latin typeface="Calibri"/>
                <a:cs typeface="Calibri"/>
              </a:rPr>
              <a:t>Innovista</a:t>
            </a:r>
            <a:r>
              <a:rPr sz="1600" spc="-30" dirty="0" smtClean="0">
                <a:solidFill>
                  <a:srgbClr val="EF3782"/>
                </a:solidFill>
                <a:latin typeface="Calibri"/>
                <a:cs typeface="Calibri"/>
              </a:rPr>
              <a:t> </a:t>
            </a:r>
            <a:r>
              <a:rPr lang="en-US" sz="1600" spc="-30" dirty="0" smtClean="0">
                <a:solidFill>
                  <a:srgbClr val="EF3782"/>
                </a:solidFill>
                <a:latin typeface="Calibri"/>
                <a:cs typeface="Calibri"/>
              </a:rPr>
              <a:t>Pre Finals </a:t>
            </a:r>
            <a:r>
              <a:rPr sz="1600" dirty="0" err="1" smtClean="0">
                <a:solidFill>
                  <a:srgbClr val="EF3782"/>
                </a:solidFill>
                <a:latin typeface="Calibri"/>
                <a:cs typeface="Calibri"/>
              </a:rPr>
              <a:t>Finals</a:t>
            </a:r>
            <a:r>
              <a:rPr sz="1600" spc="-40" dirty="0" smtClean="0">
                <a:solidFill>
                  <a:srgbClr val="EF3782"/>
                </a:solidFill>
                <a:latin typeface="Calibri"/>
                <a:cs typeface="Calibri"/>
              </a:rPr>
              <a:t> </a:t>
            </a:r>
            <a:r>
              <a:rPr sz="1600" spc="-10" dirty="0">
                <a:solidFill>
                  <a:srgbClr val="EF3782"/>
                </a:solidFill>
                <a:latin typeface="Calibri"/>
                <a:cs typeface="Calibri"/>
              </a:rPr>
              <a:t>Presentation</a:t>
            </a:r>
            <a:endParaRPr sz="1600" dirty="0">
              <a:latin typeface="Calibri"/>
              <a:cs typeface="Calibri"/>
            </a:endParaRPr>
          </a:p>
        </p:txBody>
      </p:sp>
      <p:pic>
        <p:nvPicPr>
          <p:cNvPr id="7" name="object 7"/>
          <p:cNvPicPr/>
          <p:nvPr/>
        </p:nvPicPr>
        <p:blipFill>
          <a:blip r:embed="rId4" cstate="print"/>
          <a:stretch>
            <a:fillRect/>
          </a:stretch>
        </p:blipFill>
        <p:spPr>
          <a:xfrm>
            <a:off x="4392167" y="1354874"/>
            <a:ext cx="4745736" cy="31668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addy Plant Plantation Flat Lay Airscape Photo. Countrysid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63" y="682611"/>
            <a:ext cx="4279007" cy="240282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357372" y="1873876"/>
            <a:ext cx="1999445" cy="1748978"/>
            <a:chOff x="1809829" y="2498501"/>
            <a:chExt cx="2665927" cy="2331970"/>
          </a:xfrm>
        </p:grpSpPr>
        <p:grpSp>
          <p:nvGrpSpPr>
            <p:cNvPr id="76" name="Group 75"/>
            <p:cNvGrpSpPr/>
            <p:nvPr/>
          </p:nvGrpSpPr>
          <p:grpSpPr>
            <a:xfrm>
              <a:off x="1809829" y="2498501"/>
              <a:ext cx="2665927" cy="2331970"/>
              <a:chOff x="1809829" y="2498501"/>
              <a:chExt cx="2665927" cy="2331970"/>
            </a:xfrm>
          </p:grpSpPr>
          <p:grpSp>
            <p:nvGrpSpPr>
              <p:cNvPr id="43" name="Group 42"/>
              <p:cNvGrpSpPr/>
              <p:nvPr/>
            </p:nvGrpSpPr>
            <p:grpSpPr>
              <a:xfrm>
                <a:off x="1809829" y="2498501"/>
                <a:ext cx="2665927" cy="1515162"/>
                <a:chOff x="2215166" y="3206839"/>
                <a:chExt cx="2665927" cy="1515162"/>
              </a:xfrm>
            </p:grpSpPr>
            <p:cxnSp>
              <p:nvCxnSpPr>
                <p:cNvPr id="5" name="Straight Connector 4"/>
                <p:cNvCxnSpPr/>
                <p:nvPr/>
              </p:nvCxnSpPr>
              <p:spPr>
                <a:xfrm flipV="1">
                  <a:off x="2215166" y="3206839"/>
                  <a:ext cx="515155" cy="8500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215166" y="3206839"/>
                  <a:ext cx="2665927" cy="1515162"/>
                  <a:chOff x="2215166" y="3206839"/>
                  <a:chExt cx="2665927" cy="1515162"/>
                </a:xfrm>
              </p:grpSpPr>
              <p:cxnSp>
                <p:nvCxnSpPr>
                  <p:cNvPr id="11" name="Straight Connector 10"/>
                  <p:cNvCxnSpPr/>
                  <p:nvPr/>
                </p:nvCxnSpPr>
                <p:spPr>
                  <a:xfrm>
                    <a:off x="2730321" y="3206839"/>
                    <a:ext cx="2150772" cy="11590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938" y="3322748"/>
                    <a:ext cx="515155" cy="13992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15166" y="4074773"/>
                    <a:ext cx="403413" cy="3236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18579" y="4382980"/>
                    <a:ext cx="467995" cy="2116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80134" y="4594664"/>
                    <a:ext cx="642902" cy="1058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23036" y="4699714"/>
                    <a:ext cx="642902" cy="87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2" name="TextBox 21"/>
              <p:cNvSpPr txBox="1"/>
              <p:nvPr/>
            </p:nvSpPr>
            <p:spPr>
              <a:xfrm>
                <a:off x="2159121" y="4461139"/>
                <a:ext cx="1814359" cy="369332"/>
              </a:xfrm>
              <a:prstGeom prst="rect">
                <a:avLst/>
              </a:prstGeom>
              <a:noFill/>
            </p:spPr>
            <p:txBody>
              <a:bodyPr wrap="square" rtlCol="0">
                <a:spAutoFit/>
              </a:bodyPr>
              <a:lstStyle/>
              <a:p>
                <a:pPr algn="ctr"/>
                <a:r>
                  <a:rPr lang="en-US" sz="1200" dirty="0"/>
                  <a:t>Fire in Farm</a:t>
                </a:r>
              </a:p>
            </p:txBody>
          </p:sp>
          <p:cxnSp>
            <p:nvCxnSpPr>
              <p:cNvPr id="24" name="Straight Arrow Connector 23"/>
              <p:cNvCxnSpPr>
                <a:stCxn id="22" idx="0"/>
                <a:endCxn id="79" idx="2"/>
              </p:cNvCxnSpPr>
              <p:nvPr/>
            </p:nvCxnSpPr>
            <p:spPr>
              <a:xfrm flipH="1" flipV="1">
                <a:off x="2482458" y="3404185"/>
                <a:ext cx="583843" cy="10569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6146" name="Picture 2" descr="Fire Icon PNGs for Free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1335" y="2562327"/>
              <a:ext cx="296708" cy="39040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Fire Icon PNGs for Free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4104" y="3013779"/>
              <a:ext cx="296708" cy="39040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ire Icon PNGs for Free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0872" y="2562326"/>
              <a:ext cx="296708" cy="39040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Fire Icon PNGs for Free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2947" y="2996511"/>
              <a:ext cx="296708" cy="390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1153928" y="1720181"/>
            <a:ext cx="3551849" cy="1908035"/>
            <a:chOff x="1538570" y="2293574"/>
            <a:chExt cx="4735799" cy="2544047"/>
          </a:xfrm>
        </p:grpSpPr>
        <p:grpSp>
          <p:nvGrpSpPr>
            <p:cNvPr id="75" name="Group 74"/>
            <p:cNvGrpSpPr/>
            <p:nvPr/>
          </p:nvGrpSpPr>
          <p:grpSpPr>
            <a:xfrm>
              <a:off x="1538570" y="2293574"/>
              <a:ext cx="2945136" cy="1720089"/>
              <a:chOff x="1538570" y="2293574"/>
              <a:chExt cx="2945136" cy="1720089"/>
            </a:xfrm>
          </p:grpSpPr>
          <p:pic>
            <p:nvPicPr>
              <p:cNvPr id="5124" name="Picture 4" descr="Surveillance Camera 2 Icon | IconExperience - Professional ..."/>
              <p:cNvPicPr>
                <a:picLocks noChangeAspect="1" noChangeArrowheads="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1972758" y="2293574"/>
                <a:ext cx="372726" cy="2962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Surveillance Camera 2 Icon | IconExperience - Professional ..."/>
              <p:cNvPicPr>
                <a:picLocks noChangeAspect="1" noChangeArrowheads="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4110980" y="2393489"/>
                <a:ext cx="372726" cy="2962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Surveillance Camera 2 Icon | IconExperience - Professional ..."/>
              <p:cNvPicPr>
                <a:picLocks noChangeAspect="1" noChangeArrowheads="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3645451" y="3717449"/>
                <a:ext cx="372726" cy="2962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urveillance Camera 2 Icon | IconExperience - Professional ..."/>
              <p:cNvPicPr>
                <a:picLocks noChangeAspect="1" noChangeArrowheads="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1538570" y="3116119"/>
                <a:ext cx="372726" cy="296214"/>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p:cNvSpPr txBox="1"/>
            <p:nvPr/>
          </p:nvSpPr>
          <p:spPr>
            <a:xfrm>
              <a:off x="4138822" y="4468289"/>
              <a:ext cx="2135547" cy="369332"/>
            </a:xfrm>
            <a:prstGeom prst="rect">
              <a:avLst/>
            </a:prstGeom>
            <a:noFill/>
          </p:spPr>
          <p:txBody>
            <a:bodyPr wrap="square" rtlCol="0">
              <a:spAutoFit/>
            </a:bodyPr>
            <a:lstStyle/>
            <a:p>
              <a:pPr algn="ctr"/>
              <a:r>
                <a:rPr lang="en-US" sz="1200" dirty="0" smtClean="0"/>
                <a:t>Surveillance Camera</a:t>
              </a:r>
              <a:endParaRPr lang="en-US" sz="1200" dirty="0"/>
            </a:p>
          </p:txBody>
        </p:sp>
        <p:cxnSp>
          <p:nvCxnSpPr>
            <p:cNvPr id="34" name="Straight Arrow Connector 33"/>
            <p:cNvCxnSpPr>
              <a:stCxn id="33" idx="1"/>
            </p:cNvCxnSpPr>
            <p:nvPr/>
          </p:nvCxnSpPr>
          <p:spPr>
            <a:xfrm flipH="1" flipV="1">
              <a:off x="3809726" y="3877582"/>
              <a:ext cx="329096" cy="77537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1357372" y="1874516"/>
            <a:ext cx="5373526" cy="2598429"/>
            <a:chOff x="1805168" y="2498501"/>
            <a:chExt cx="7164701" cy="3464571"/>
          </a:xfrm>
        </p:grpSpPr>
        <p:grpSp>
          <p:nvGrpSpPr>
            <p:cNvPr id="66" name="Group 65"/>
            <p:cNvGrpSpPr/>
            <p:nvPr/>
          </p:nvGrpSpPr>
          <p:grpSpPr>
            <a:xfrm>
              <a:off x="1805168" y="2498501"/>
              <a:ext cx="2665927" cy="1515162"/>
              <a:chOff x="2215166" y="3206839"/>
              <a:chExt cx="2665927" cy="1515162"/>
            </a:xfrm>
          </p:grpSpPr>
          <p:cxnSp>
            <p:nvCxnSpPr>
              <p:cNvPr id="67" name="Straight Connector 66"/>
              <p:cNvCxnSpPr/>
              <p:nvPr/>
            </p:nvCxnSpPr>
            <p:spPr>
              <a:xfrm flipV="1">
                <a:off x="2215166" y="3206839"/>
                <a:ext cx="515155" cy="85000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2215166" y="3206839"/>
                <a:ext cx="2665927" cy="1515162"/>
                <a:chOff x="2215166" y="3206839"/>
                <a:chExt cx="2665927" cy="1515162"/>
              </a:xfrm>
            </p:grpSpPr>
            <p:cxnSp>
              <p:nvCxnSpPr>
                <p:cNvPr id="69" name="Straight Connector 68"/>
                <p:cNvCxnSpPr/>
                <p:nvPr/>
              </p:nvCxnSpPr>
              <p:spPr>
                <a:xfrm>
                  <a:off x="2730321" y="3206839"/>
                  <a:ext cx="2150772" cy="115909"/>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365938" y="3322748"/>
                  <a:ext cx="515155" cy="1399253"/>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215166" y="4074773"/>
                  <a:ext cx="403413" cy="32361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618579" y="4382980"/>
                  <a:ext cx="467995" cy="21168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080134" y="4594664"/>
                  <a:ext cx="642902" cy="105842"/>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723036" y="4699714"/>
                  <a:ext cx="642902" cy="8745"/>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grpSp>
          <p:nvGrpSpPr>
            <p:cNvPr id="85" name="Group 84"/>
            <p:cNvGrpSpPr/>
            <p:nvPr/>
          </p:nvGrpSpPr>
          <p:grpSpPr>
            <a:xfrm>
              <a:off x="3890762" y="4206601"/>
              <a:ext cx="5079107" cy="1756471"/>
              <a:chOff x="3890762" y="4206601"/>
              <a:chExt cx="5079107" cy="1756471"/>
            </a:xfrm>
          </p:grpSpPr>
          <p:grpSp>
            <p:nvGrpSpPr>
              <p:cNvPr id="62" name="Group 61"/>
              <p:cNvGrpSpPr/>
              <p:nvPr/>
            </p:nvGrpSpPr>
            <p:grpSpPr>
              <a:xfrm>
                <a:off x="7053270" y="5129729"/>
                <a:ext cx="1916599" cy="720570"/>
                <a:chOff x="7418230" y="5060951"/>
                <a:chExt cx="1916599" cy="720570"/>
              </a:xfrm>
            </p:grpSpPr>
            <p:sp>
              <p:nvSpPr>
                <p:cNvPr id="60" name="Rounded Rectangle 59"/>
                <p:cNvSpPr/>
                <p:nvPr/>
              </p:nvSpPr>
              <p:spPr>
                <a:xfrm>
                  <a:off x="7418230" y="5060951"/>
                  <a:ext cx="1916599" cy="7205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TextBox 60"/>
                <p:cNvSpPr txBox="1"/>
                <p:nvPr/>
              </p:nvSpPr>
              <p:spPr>
                <a:xfrm>
                  <a:off x="7445811" y="5098070"/>
                  <a:ext cx="1866526" cy="615553"/>
                </a:xfrm>
                <a:prstGeom prst="rect">
                  <a:avLst/>
                </a:prstGeom>
                <a:noFill/>
              </p:spPr>
              <p:txBody>
                <a:bodyPr wrap="square" rtlCol="0">
                  <a:spAutoFit/>
                </a:bodyPr>
                <a:lstStyle/>
                <a:p>
                  <a:pPr algn="ctr"/>
                  <a:r>
                    <a:rPr lang="en-US" sz="1200" dirty="0" smtClean="0">
                      <a:solidFill>
                        <a:schemeClr val="bg1"/>
                      </a:solidFill>
                    </a:rPr>
                    <a:t>Fire Protection Control System</a:t>
                  </a:r>
                  <a:endParaRPr lang="en-US" sz="1200" dirty="0">
                    <a:solidFill>
                      <a:schemeClr val="bg1"/>
                    </a:solidFill>
                  </a:endParaRPr>
                </a:p>
              </p:txBody>
            </p:sp>
          </p:grpSp>
          <p:sp>
            <p:nvSpPr>
              <p:cNvPr id="77" name="Right Arrow 76"/>
              <p:cNvSpPr/>
              <p:nvPr/>
            </p:nvSpPr>
            <p:spPr>
              <a:xfrm rot="5400000">
                <a:off x="7686377" y="4354477"/>
                <a:ext cx="650383" cy="35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3890762" y="5070520"/>
                <a:ext cx="2358921" cy="892552"/>
                <a:chOff x="3890763" y="5026999"/>
                <a:chExt cx="2358921" cy="892552"/>
              </a:xfrm>
            </p:grpSpPr>
            <p:sp>
              <p:nvSpPr>
                <p:cNvPr id="80" name="Rounded Rectangle 79"/>
                <p:cNvSpPr/>
                <p:nvPr/>
              </p:nvSpPr>
              <p:spPr>
                <a:xfrm>
                  <a:off x="3960602" y="5026999"/>
                  <a:ext cx="2289082" cy="86547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TextBox 80"/>
                <p:cNvSpPr txBox="1"/>
                <p:nvPr/>
              </p:nvSpPr>
              <p:spPr>
                <a:xfrm>
                  <a:off x="3890763" y="5057776"/>
                  <a:ext cx="2268882" cy="861775"/>
                </a:xfrm>
                <a:prstGeom prst="rect">
                  <a:avLst/>
                </a:prstGeom>
                <a:noFill/>
              </p:spPr>
              <p:txBody>
                <a:bodyPr wrap="square" rtlCol="0">
                  <a:spAutoFit/>
                </a:bodyPr>
                <a:lstStyle/>
                <a:p>
                  <a:pPr algn="ctr"/>
                  <a:r>
                    <a:rPr lang="en-US" sz="1200" dirty="0" smtClean="0">
                      <a:solidFill>
                        <a:schemeClr val="bg1"/>
                      </a:solidFill>
                    </a:rPr>
                    <a:t>Activate Drones to put off fire using fire extinguisher balls</a:t>
                  </a:r>
                  <a:endParaRPr lang="en-US" sz="1200" dirty="0">
                    <a:solidFill>
                      <a:schemeClr val="bg1"/>
                    </a:solidFill>
                  </a:endParaRPr>
                </a:p>
              </p:txBody>
            </p:sp>
          </p:grpSp>
          <p:sp>
            <p:nvSpPr>
              <p:cNvPr id="82" name="Right Arrow 81"/>
              <p:cNvSpPr/>
              <p:nvPr/>
            </p:nvSpPr>
            <p:spPr>
              <a:xfrm rot="10800000">
                <a:off x="6333049" y="5354869"/>
                <a:ext cx="650383" cy="35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1" name="Group 90"/>
          <p:cNvGrpSpPr/>
          <p:nvPr/>
        </p:nvGrpSpPr>
        <p:grpSpPr>
          <a:xfrm>
            <a:off x="7198991" y="845918"/>
            <a:ext cx="1879436" cy="1346710"/>
            <a:chOff x="9390675" y="1127891"/>
            <a:chExt cx="2505915" cy="1795613"/>
          </a:xfrm>
        </p:grpSpPr>
        <p:pic>
          <p:nvPicPr>
            <p:cNvPr id="5130" name="Picture 10" descr="Alarm - Free music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56978" y="1536580"/>
              <a:ext cx="1386924" cy="1386924"/>
            </a:xfrm>
            <a:prstGeom prst="rect">
              <a:avLst/>
            </a:prstGeom>
            <a:noFill/>
            <a:extLst>
              <a:ext uri="{909E8E84-426E-40DD-AFC4-6F175D3DCCD1}">
                <a14:hiddenFill xmlns:a14="http://schemas.microsoft.com/office/drawing/2010/main">
                  <a:solidFill>
                    <a:srgbClr val="FFFFFF"/>
                  </a:solidFill>
                </a14:hiddenFill>
              </a:ext>
            </a:extLst>
          </p:spPr>
        </p:pic>
        <p:sp>
          <p:nvSpPr>
            <p:cNvPr id="95" name="Right Arrow 94"/>
            <p:cNvSpPr/>
            <p:nvPr/>
          </p:nvSpPr>
          <p:spPr>
            <a:xfrm>
              <a:off x="9390675" y="1817301"/>
              <a:ext cx="862556" cy="35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10404288" y="1127891"/>
              <a:ext cx="1492302" cy="292388"/>
            </a:xfrm>
            <a:prstGeom prst="rect">
              <a:avLst/>
            </a:prstGeom>
            <a:noFill/>
          </p:spPr>
          <p:txBody>
            <a:bodyPr wrap="square" rtlCol="0">
              <a:spAutoFit/>
            </a:bodyPr>
            <a:lstStyle/>
            <a:p>
              <a:pPr algn="ctr"/>
              <a:r>
                <a:rPr lang="en-US" sz="825" dirty="0"/>
                <a:t>Siren Alert</a:t>
              </a:r>
            </a:p>
          </p:txBody>
        </p:sp>
      </p:grpSp>
      <p:grpSp>
        <p:nvGrpSpPr>
          <p:cNvPr id="88" name="Group 87"/>
          <p:cNvGrpSpPr/>
          <p:nvPr/>
        </p:nvGrpSpPr>
        <p:grpSpPr>
          <a:xfrm>
            <a:off x="4362602" y="1818193"/>
            <a:ext cx="2929365" cy="1181899"/>
            <a:chOff x="5816802" y="2424257"/>
            <a:chExt cx="3905821" cy="1575866"/>
          </a:xfrm>
        </p:grpSpPr>
        <p:sp>
          <p:nvSpPr>
            <p:cNvPr id="52" name="Rectangle 51"/>
            <p:cNvSpPr/>
            <p:nvPr/>
          </p:nvSpPr>
          <p:spPr>
            <a:xfrm>
              <a:off x="6652978" y="3630791"/>
              <a:ext cx="3069645" cy="369332"/>
            </a:xfrm>
            <a:prstGeom prst="rect">
              <a:avLst/>
            </a:prstGeom>
          </p:spPr>
          <p:txBody>
            <a:bodyPr wrap="none">
              <a:spAutoFit/>
            </a:bodyPr>
            <a:lstStyle/>
            <a:p>
              <a:r>
                <a:rPr lang="en-US" sz="1200" dirty="0" smtClean="0"/>
                <a:t>Fire Detected in application      </a:t>
              </a:r>
              <a:endParaRPr lang="en-US" sz="1200" dirty="0"/>
            </a:p>
          </p:txBody>
        </p:sp>
        <p:sp>
          <p:nvSpPr>
            <p:cNvPr id="65" name="Right Arrow 64"/>
            <p:cNvSpPr/>
            <p:nvPr/>
          </p:nvSpPr>
          <p:spPr>
            <a:xfrm>
              <a:off x="5816802" y="2424257"/>
              <a:ext cx="650383" cy="35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116017" y="2399269"/>
            <a:ext cx="1962410" cy="1599366"/>
            <a:chOff x="9427811" y="3195778"/>
            <a:chExt cx="2616547" cy="2132488"/>
          </a:xfrm>
        </p:grpSpPr>
        <p:sp>
          <p:nvSpPr>
            <p:cNvPr id="64" name="Right Arrow 63"/>
            <p:cNvSpPr/>
            <p:nvPr/>
          </p:nvSpPr>
          <p:spPr>
            <a:xfrm rot="2029674">
              <a:off x="9427811" y="3195778"/>
              <a:ext cx="862556" cy="35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a:stretch>
              <a:fillRect/>
            </a:stretch>
          </p:blipFill>
          <p:spPr>
            <a:xfrm>
              <a:off x="10017417" y="3312381"/>
              <a:ext cx="2026941" cy="2015885"/>
            </a:xfrm>
            <a:prstGeom prst="rect">
              <a:avLst/>
            </a:prstGeom>
          </p:spPr>
        </p:pic>
      </p:grpSp>
      <p:sp>
        <p:nvSpPr>
          <p:cNvPr id="78" name="TextBox 77"/>
          <p:cNvSpPr txBox="1"/>
          <p:nvPr/>
        </p:nvSpPr>
        <p:spPr>
          <a:xfrm>
            <a:off x="117868" y="132653"/>
            <a:ext cx="8057488" cy="461665"/>
          </a:xfrm>
          <a:prstGeom prst="rect">
            <a:avLst/>
          </a:prstGeom>
          <a:noFill/>
        </p:spPr>
        <p:txBody>
          <a:bodyPr wrap="square" rtlCol="0">
            <a:spAutoFit/>
          </a:bodyPr>
          <a:lstStyle/>
          <a:p>
            <a:r>
              <a:rPr lang="en-US" sz="2400" spc="-10" dirty="0" smtClean="0">
                <a:solidFill>
                  <a:srgbClr val="EF3782"/>
                </a:solidFill>
                <a:latin typeface="Calibri"/>
                <a:ea typeface="+mj-ea"/>
                <a:cs typeface="Calibri"/>
              </a:rPr>
              <a:t>Integrated Farm Security System - Unique Solution </a:t>
            </a:r>
            <a:endParaRPr lang="en-US" sz="2400" spc="-10" dirty="0">
              <a:solidFill>
                <a:srgbClr val="EF3782"/>
              </a:solidFill>
              <a:latin typeface="Calibri"/>
              <a:ea typeface="+mj-ea"/>
              <a:cs typeface="Calibri"/>
            </a:endParaRPr>
          </a:p>
        </p:txBody>
      </p:sp>
      <p:grpSp>
        <p:nvGrpSpPr>
          <p:cNvPr id="3" name="Group 2"/>
          <p:cNvGrpSpPr/>
          <p:nvPr/>
        </p:nvGrpSpPr>
        <p:grpSpPr>
          <a:xfrm>
            <a:off x="773729" y="1521122"/>
            <a:ext cx="619691" cy="594142"/>
            <a:chOff x="9144000" y="-461489"/>
            <a:chExt cx="619691" cy="594142"/>
          </a:xfrm>
        </p:grpSpPr>
        <p:pic>
          <p:nvPicPr>
            <p:cNvPr id="3076" name="Picture 4" descr="Drone icon symbol design Royalty Free Vector Image"/>
            <p:cNvPicPr>
              <a:picLocks noChangeAspect="1" noChangeArrowheads="1"/>
            </p:cNvPicPr>
            <p:nvPr/>
          </p:nvPicPr>
          <p:blipFill rotWithShape="1">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ackgroundRemoval t="8333" b="76370" l="1200" r="98700">
                          <a14:foregroundMark x1="50700" y1="54795" x2="50700" y2="54795"/>
                          <a14:foregroundMark x1="52900" y1="51598" x2="52900" y2="51598"/>
                        </a14:backgroundRemoval>
                      </a14:imgEffect>
                    </a14:imgLayer>
                  </a14:imgProps>
                </a:ext>
                <a:ext uri="{28A0092B-C50C-407E-A947-70E740481C1C}">
                  <a14:useLocalDpi xmlns:a14="http://schemas.microsoft.com/office/drawing/2010/main" val="0"/>
                </a:ext>
              </a:extLst>
            </a:blip>
            <a:srcRect b="14988"/>
            <a:stretch/>
          </p:blipFill>
          <p:spPr bwMode="auto">
            <a:xfrm>
              <a:off x="9144000" y="-461489"/>
              <a:ext cx="619691" cy="4614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52 Mm A B C Dry Powder Type AFO Fire Extinguisher Ball, For Office, 1.3 K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31" b="93091" l="2216" r="97399"/>
                      </a14:imgEffect>
                    </a14:imgLayer>
                  </a14:imgProps>
                </a:ext>
                <a:ext uri="{28A0092B-C50C-407E-A947-70E740481C1C}">
                  <a14:useLocalDpi xmlns:a14="http://schemas.microsoft.com/office/drawing/2010/main" val="0"/>
                </a:ext>
              </a:extLst>
            </a:blip>
            <a:srcRect/>
            <a:stretch>
              <a:fillRect/>
            </a:stretch>
          </p:blipFill>
          <p:spPr bwMode="auto">
            <a:xfrm>
              <a:off x="9348020" y="-117664"/>
              <a:ext cx="230141" cy="250317"/>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rotWithShape="1">
          <a:blip r:embed="rId11"/>
          <a:srcRect t="434"/>
          <a:stretch/>
        </p:blipFill>
        <p:spPr>
          <a:xfrm>
            <a:off x="4949108" y="996176"/>
            <a:ext cx="2114412" cy="1616812"/>
          </a:xfrm>
          <a:prstGeom prst="rect">
            <a:avLst/>
          </a:prstGeom>
          <a:ln>
            <a:noFill/>
          </a:ln>
          <a:effectLst>
            <a:outerShdw blurRad="292100" dist="139700" dir="2700000" algn="tl" rotWithShape="0">
              <a:srgbClr val="333333">
                <a:alpha val="65000"/>
              </a:srgbClr>
            </a:outerShdw>
          </a:effectLst>
        </p:spPr>
      </p:pic>
      <p:sp>
        <p:nvSpPr>
          <p:cNvPr id="83" name="TextBox 82"/>
          <p:cNvSpPr txBox="1"/>
          <p:nvPr/>
        </p:nvSpPr>
        <p:spPr>
          <a:xfrm>
            <a:off x="136177" y="3334870"/>
            <a:ext cx="1601660" cy="461665"/>
          </a:xfrm>
          <a:prstGeom prst="rect">
            <a:avLst/>
          </a:prstGeom>
          <a:noFill/>
        </p:spPr>
        <p:txBody>
          <a:bodyPr wrap="square" rtlCol="0">
            <a:spAutoFit/>
          </a:bodyPr>
          <a:lstStyle/>
          <a:p>
            <a:pPr algn="ctr"/>
            <a:r>
              <a:rPr lang="en-US" sz="1200" dirty="0" smtClean="0"/>
              <a:t>Drone With Fire Extinguisher Balls</a:t>
            </a:r>
            <a:endParaRPr lang="en-US" sz="1200" dirty="0"/>
          </a:p>
        </p:txBody>
      </p:sp>
      <p:cxnSp>
        <p:nvCxnSpPr>
          <p:cNvPr id="89" name="Straight Arrow Connector 88"/>
          <p:cNvCxnSpPr>
            <a:stCxn id="83" idx="0"/>
          </p:cNvCxnSpPr>
          <p:nvPr/>
        </p:nvCxnSpPr>
        <p:spPr>
          <a:xfrm flipV="1">
            <a:off x="937007" y="2326436"/>
            <a:ext cx="157702" cy="100843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7555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500" fill="hold"/>
                                        <p:tgtEl>
                                          <p:spTgt spid="86"/>
                                        </p:tgtEl>
                                        <p:attrNameLst>
                                          <p:attrName>ppt_x</p:attrName>
                                        </p:attrNameLst>
                                      </p:cBhvr>
                                      <p:tavLst>
                                        <p:tav tm="0">
                                          <p:val>
                                            <p:strVal val="#ppt_x"/>
                                          </p:val>
                                        </p:tav>
                                        <p:tav tm="100000">
                                          <p:val>
                                            <p:strVal val="#ppt_x"/>
                                          </p:val>
                                        </p:tav>
                                      </p:tavLst>
                                    </p:anim>
                                    <p:anim calcmode="lin" valueType="num">
                                      <p:cBhvr additive="base">
                                        <p:cTn id="13"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fill="hold"/>
                                        <p:tgtEl>
                                          <p:spTgt spid="12"/>
                                        </p:tgtEl>
                                        <p:attrNameLst>
                                          <p:attrName>ppt_x</p:attrName>
                                        </p:attrNameLst>
                                      </p:cBhvr>
                                      <p:tavLst>
                                        <p:tav tm="0">
                                          <p:val>
                                            <p:strVal val="#ppt_x"/>
                                          </p:val>
                                        </p:tav>
                                        <p:tav tm="100000">
                                          <p:val>
                                            <p:strVal val="#ppt_x"/>
                                          </p:val>
                                        </p:tav>
                                      </p:tavLst>
                                    </p:anim>
                                    <p:anim calcmode="lin" valueType="num">
                                      <p:cBhvr additive="base">
                                        <p:cTn id="19"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additive="base">
                                        <p:cTn id="24" dur="1000" fill="hold"/>
                                        <p:tgtEl>
                                          <p:spTgt spid="91"/>
                                        </p:tgtEl>
                                        <p:attrNameLst>
                                          <p:attrName>ppt_x</p:attrName>
                                        </p:attrNameLst>
                                      </p:cBhvr>
                                      <p:tavLst>
                                        <p:tav tm="0">
                                          <p:val>
                                            <p:strVal val="#ppt_x"/>
                                          </p:val>
                                        </p:tav>
                                        <p:tav tm="100000">
                                          <p:val>
                                            <p:strVal val="#ppt_x"/>
                                          </p:val>
                                        </p:tav>
                                      </p:tavLst>
                                    </p:anim>
                                    <p:anim calcmode="lin" valueType="num">
                                      <p:cBhvr additive="base">
                                        <p:cTn id="25" dur="1000" fill="hold"/>
                                        <p:tgtEl>
                                          <p:spTgt spid="91"/>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ircle(in)">
                                      <p:cBhvr>
                                        <p:cTn id="30" dur="2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barn(inVertical)">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4.16667E-6 1.23457E-7 L -4.16667E-6 0.00031 C -0.00312 0.00154 -0.00625 0.00309 -0.00937 0.00463 C -0.01458 0.00741 -0.01336 0.00833 -0.01875 0.01204 C -0.02118 0.01358 -0.02447 0.01574 -0.02725 0.01636 C -0.02864 0.01728 -0.03003 0.01759 -0.03142 0.0179 C -0.03229 0.01821 -0.03316 0.01914 -0.03402 0.01944 C -0.04427 0.03179 -0.02934 0.01451 -0.03906 0.02407 C -0.04149 0.02623 -0.04392 0.02809 -0.04583 0.03179 C -0.04635 0.03241 -0.04687 0.03364 -0.04757 0.03457 C -0.04826 0.03519 -0.0493 0.03549 -0.05017 0.03611 C -0.05121 0.03673 -0.05243 0.03796 -0.05347 0.03889 C -0.05729 0.04938 -0.05208 0.03735 -0.06024 0.0466 C -0.06197 0.04846 -0.06284 0.05216 -0.06441 0.05401 C -0.06701 0.0571 -0.06996 0.05926 -0.07204 0.06296 C -0.07274 0.0642 -0.07326 0.06512 -0.07378 0.06605 C -0.07465 0.06728 -0.07552 0.0679 -0.07638 0.06914 C -0.07812 0.07191 -0.07968 0.075 -0.08142 0.07809 C -0.08263 0.08025 -0.08368 0.08241 -0.08489 0.08426 C -0.0868 0.08735 -0.08888 0.09012 -0.09079 0.09321 C -0.09218 0.09568 -0.0934 0.09877 -0.09496 0.10062 C -0.10902 0.11728 -0.08368 0.08765 -0.10086 0.10679 C -0.10208 0.10802 -0.10295 0.11019 -0.10434 0.11142 C -0.10555 0.11235 -0.10711 0.11204 -0.1085 0.11265 C -0.11944 0.11821 -0.1125 0.11636 -0.12048 0.11883 C -0.12204 0.11944 -0.12378 0.12037 -0.12552 0.12037 C -0.14895 0.1213 -0.17239 0.1213 -0.19583 0.12191 C -0.21371 0.1213 -0.23142 0.12006 -0.2493 0.12037 C -0.26197 0.12068 -0.27777 0.12068 -0.29166 0.12469 C -0.29305 0.12531 -0.29444 0.12593 -0.29583 0.12623 C -0.29843 0.12839 -0.30086 0.13056 -0.30347 0.13241 C -0.30572 0.13395 -0.30798 0.13519 -0.31024 0.13704 C -0.31319 0.1392 -0.31632 0.14259 -0.31875 0.14599 C -0.31979 0.14753 -0.321 0.14907 -0.32204 0.15031 C -0.32343 0.15216 -0.325 0.15309 -0.32638 0.15494 C -0.32795 0.1571 -0.32916 0.15988 -0.33055 0.16235 C -0.33142 0.16389 -0.33194 0.16636 -0.33316 0.16698 L -0.33576 0.16852 C -0.33628 0.17068 -0.33645 0.17284 -0.3375 0.17469 C -0.33802 0.17562 -0.33906 0.17531 -0.33993 0.17593 C -0.34114 0.17716 -0.34236 0.1787 -0.34322 0.18056 C -0.34409 0.18179 -0.34427 0.18395 -0.34496 0.18519 C -0.346 0.18642 -0.34739 0.18704 -0.34843 0.18796 C -0.34965 0.18951 -0.35069 0.19136 -0.35173 0.19259 C -0.35312 0.19414 -0.35468 0.19537 -0.35607 0.19722 C -0.35659 0.19784 -0.35711 0.19938 -0.35763 0.2 C -0.3585 0.20093 -0.35937 0.20093 -0.36024 0.20154 C -0.36423 0.20494 -0.36788 0.21019 -0.37204 0.21235 C -0.37638 0.2142 -0.38072 0.21574 -0.38489 0.21821 C -0.38576 0.21883 -0.38645 0.21944 -0.38732 0.21975 C -0.39114 0.22099 -0.39895 0.22315 -0.40347 0.22438 C -0.40572 0.22469 -0.40798 0.225 -0.41024 0.22562 C -0.41145 0.22623 -0.4125 0.22716 -0.41371 0.22716 C -0.41753 0.22809 -0.42152 0.22839 -0.42552 0.2287 L -0.49843 0.22716 C -0.49982 0.22716 -0.50121 0.22623 -0.5026 0.22562 C -0.5052 0.225 -0.50763 0.22469 -0.51024 0.22438 C -0.52465 0.21698 -0.51805 0.21914 -0.52968 0.21667 C -0.53784 0.21296 -0.53159 0.21543 -0.54757 0.21358 L -0.56024 0.21235 C -0.56875 0.21265 -0.57725 0.21204 -0.58576 0.21358 C -0.58836 0.2142 -0.59079 0.21698 -0.59322 0.21821 C -0.59757 0.22006 -0.59566 0.21914 -0.5993 0.2213 C -0.60677 0.23117 -0.59861 0.2216 -0.60607 0.22716 C -0.61197 0.23179 -0.60572 0.22839 -0.61024 0.23333 C -0.61111 0.23395 -0.61197 0.23426 -0.61284 0.23488 C -0.61684 0.24198 -0.61371 0.23735 -0.61875 0.24228 C -0.62013 0.24383 -0.62135 0.24568 -0.62291 0.24691 C -0.62465 0.24784 -0.62638 0.24784 -0.62812 0.24846 C -0.63194 0.25185 -0.63142 0.25154 -0.63576 0.25432 C -0.63645 0.25494 -0.6375 0.25525 -0.63819 0.25586 C -0.64114 0.25833 -0.64375 0.26111 -0.6467 0.26327 C -0.64774 0.2642 -0.64895 0.2642 -0.65017 0.26481 C -0.65121 0.26574 -0.65225 0.26698 -0.65347 0.2679 C -0.6552 0.26914 -0.65694 0.27006 -0.6585 0.27099 C -0.65937 0.2713 -0.66024 0.27191 -0.66111 0.27253 C -0.66666 0.27654 -0.66388 0.275 -0.66961 0.27685 C -0.6743 0.2821 -0.675 0.28302 -0.68055 0.28735 C -0.68142 0.28827 -0.68229 0.28827 -0.68316 0.28889 C -0.69184 0.29568 -0.68003 0.28827 -0.69166 0.29506 C -0.69322 0.29599 -0.69496 0.29753 -0.6967 0.29815 C -0.70399 0.3 -0.70069 0.29877 -0.70694 0.30093 C -0.71736 0.30062 -0.72777 0.30093 -0.73819 0.29969 C -0.73993 0.29938 -0.74149 0.29691 -0.74322 0.2966 L -0.7493 0.29506 C -0.7493 0.29537 -0.7585 0.29537 -0.76111 0.29815 C -0.7618 0.29877 -0.76215 0.30031 -0.76284 0.30093 C -0.76354 0.30185 -0.76458 0.30185 -0.76527 0.30247 C -0.76718 0.30432 -0.76892 0.30586 -0.77048 0.30864 C -0.771 0.30957 -0.77152 0.3108 -0.77204 0.31173 C -0.77291 0.31235 -0.77378 0.31265 -0.77465 0.31296 C -0.77725 0.31605 -0.7776 0.31698 -0.78055 0.31914 C -0.78142 0.31975 -0.78229 0.32006 -0.78316 0.32068 C -0.78454 0.32315 -0.78576 0.32623 -0.78732 0.32809 C -0.78819 0.32901 -0.78906 0.32994 -0.78993 0.33117 L -0.79322 0.33735 " pathEditMode="relative" rAng="0" ptsTypes="AAAAAAAAAAAAAAAAAAAAAAAAAAAAAAAAAAAAAAAAAAAAAAAAAAAAAAAAAAAAAAAAAAAAAAAAAAAAAAAAAAAAAAAAAAAAAAAA">
                                      <p:cBhvr>
                                        <p:cTn id="39" dur="2000" fill="hold"/>
                                        <p:tgtEl>
                                          <p:spTgt spid="3"/>
                                        </p:tgtEl>
                                        <p:attrNameLst>
                                          <p:attrName>ppt_x</p:attrName>
                                          <p:attrName>ppt_y</p:attrName>
                                        </p:attrNameLst>
                                      </p:cBhvr>
                                      <p:rCtr x="-39670" y="16852"/>
                                    </p:animMotion>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2"/>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7867" y="132653"/>
            <a:ext cx="4686607" cy="461665"/>
          </a:xfrm>
          <a:prstGeom prst="rect">
            <a:avLst/>
          </a:prstGeom>
          <a:noFill/>
        </p:spPr>
        <p:txBody>
          <a:bodyPr wrap="square" rtlCol="0">
            <a:spAutoFit/>
          </a:bodyPr>
          <a:lstStyle/>
          <a:p>
            <a:r>
              <a:rPr lang="en-US" sz="2400" spc="-10" dirty="0" smtClean="0">
                <a:solidFill>
                  <a:srgbClr val="EF3782"/>
                </a:solidFill>
                <a:latin typeface="Calibri"/>
                <a:ea typeface="+mj-ea"/>
                <a:cs typeface="Calibri"/>
              </a:rPr>
              <a:t>Architecture</a:t>
            </a:r>
            <a:endParaRPr lang="en-US" sz="2400" spc="-10" dirty="0">
              <a:solidFill>
                <a:srgbClr val="EF3782"/>
              </a:solidFill>
              <a:latin typeface="Calibri"/>
              <a:ea typeface="+mj-ea"/>
              <a:cs typeface="Calibri"/>
            </a:endParaRPr>
          </a:p>
        </p:txBody>
      </p:sp>
      <p:grpSp>
        <p:nvGrpSpPr>
          <p:cNvPr id="43" name="Group 42"/>
          <p:cNvGrpSpPr/>
          <p:nvPr/>
        </p:nvGrpSpPr>
        <p:grpSpPr>
          <a:xfrm>
            <a:off x="640679" y="1024996"/>
            <a:ext cx="619932" cy="2100020"/>
            <a:chOff x="813661" y="898902"/>
            <a:chExt cx="619932" cy="2100020"/>
          </a:xfrm>
        </p:grpSpPr>
        <p:sp>
          <p:nvSpPr>
            <p:cNvPr id="11" name="Rounded Rectangle 10"/>
            <p:cNvSpPr/>
            <p:nvPr/>
          </p:nvSpPr>
          <p:spPr>
            <a:xfrm>
              <a:off x="813661" y="898902"/>
              <a:ext cx="619932" cy="21000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63" name="Picture 4" descr="Surveillance Camera 2 Icon | IconExperience - Professional ..."/>
            <p:cNvPicPr>
              <a:picLocks noChangeAspect="1" noChangeArrowheads="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890457" y="1030704"/>
              <a:ext cx="464730" cy="369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4" name="Picture 4" descr="Surveillance Camera 2 Icon | IconExperience - Professional ..."/>
            <p:cNvPicPr>
              <a:picLocks noChangeAspect="1" noChangeArrowheads="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890457" y="1584702"/>
              <a:ext cx="464730" cy="369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5" name="Picture 4" descr="Surveillance Camera 2 Icon | IconExperience - Professional ..."/>
            <p:cNvPicPr>
              <a:picLocks noChangeAspect="1" noChangeArrowheads="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890457" y="2078020"/>
              <a:ext cx="464730" cy="369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6" name="Picture 4" descr="Surveillance Camera 2 Icon | IconExperience - Professional ..."/>
            <p:cNvPicPr>
              <a:picLocks noChangeAspect="1" noChangeArrowheads="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890457" y="2571338"/>
              <a:ext cx="464730" cy="369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15" name="Picture 14"/>
          <p:cNvPicPr>
            <a:picLocks noChangeAspect="1"/>
          </p:cNvPicPr>
          <p:nvPr/>
        </p:nvPicPr>
        <p:blipFill>
          <a:blip r:embed="rId3"/>
          <a:stretch>
            <a:fillRect/>
          </a:stretch>
        </p:blipFill>
        <p:spPr>
          <a:xfrm>
            <a:off x="2367076" y="1321284"/>
            <a:ext cx="3720171" cy="1743493"/>
          </a:xfrm>
          <a:prstGeom prst="rect">
            <a:avLst/>
          </a:prstGeom>
          <a:ln>
            <a:noFill/>
          </a:ln>
          <a:effectLst>
            <a:outerShdw blurRad="292100" dist="139700" dir="2700000" algn="tl" rotWithShape="0">
              <a:srgbClr val="333333">
                <a:alpha val="65000"/>
              </a:srgbClr>
            </a:outerShdw>
          </a:effectLst>
        </p:spPr>
      </p:pic>
      <p:grpSp>
        <p:nvGrpSpPr>
          <p:cNvPr id="19" name="Group 18"/>
          <p:cNvGrpSpPr/>
          <p:nvPr/>
        </p:nvGrpSpPr>
        <p:grpSpPr>
          <a:xfrm>
            <a:off x="6672903" y="1144311"/>
            <a:ext cx="1220492" cy="672690"/>
            <a:chOff x="6692730" y="1183126"/>
            <a:chExt cx="1598864" cy="922850"/>
          </a:xfrm>
        </p:grpSpPr>
        <p:pic>
          <p:nvPicPr>
            <p:cNvPr id="4100" name="Picture 4" descr="Twilio full logo transparent PNG - Sti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0893" y="1183126"/>
              <a:ext cx="742538" cy="742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692730" y="1810412"/>
              <a:ext cx="1598864" cy="295564"/>
            </a:xfrm>
            <a:prstGeom prst="rect">
              <a:avLst/>
            </a:prstGeom>
            <a:noFill/>
          </p:spPr>
          <p:txBody>
            <a:bodyPr wrap="square" rtlCol="0">
              <a:spAutoFit/>
            </a:bodyPr>
            <a:lstStyle>
              <a:defPPr>
                <a:defRPr kern="0"/>
              </a:defPPr>
              <a:lvl1pPr algn="ctr">
                <a:defRPr sz="800" spc="-10">
                  <a:solidFill>
                    <a:srgbClr val="EF3782"/>
                  </a:solidFill>
                  <a:latin typeface="Times New Roman" panose="02020603050405020304" pitchFamily="18" charset="0"/>
                  <a:ea typeface="+mj-ea"/>
                  <a:cs typeface="Times New Roman" panose="02020603050405020304" pitchFamily="18" charset="0"/>
                </a:defRPr>
              </a:lvl1pPr>
            </a:lstStyle>
            <a:p>
              <a:r>
                <a:rPr lang="en-US" dirty="0"/>
                <a:t>Mobile Message Alert</a:t>
              </a:r>
              <a:endParaRPr lang="en-US" dirty="0"/>
            </a:p>
          </p:txBody>
        </p:sp>
      </p:grpSp>
      <p:grpSp>
        <p:nvGrpSpPr>
          <p:cNvPr id="21" name="Group 20"/>
          <p:cNvGrpSpPr/>
          <p:nvPr/>
        </p:nvGrpSpPr>
        <p:grpSpPr>
          <a:xfrm>
            <a:off x="6821174" y="2340056"/>
            <a:ext cx="1174576" cy="516260"/>
            <a:chOff x="6747017" y="1797674"/>
            <a:chExt cx="1174576" cy="516260"/>
          </a:xfrm>
        </p:grpSpPr>
        <p:pic>
          <p:nvPicPr>
            <p:cNvPr id="4104" name="Picture 8" descr="A Fresh New SendGrid Identity: Logo Evolution - Simpaul Desig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943" t="28139" r="12942" b="36325"/>
            <a:stretch/>
          </p:blipFill>
          <p:spPr bwMode="auto">
            <a:xfrm>
              <a:off x="6747017" y="2053463"/>
              <a:ext cx="1174576" cy="2604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6862431" y="1797674"/>
              <a:ext cx="927561" cy="215444"/>
            </a:xfrm>
            <a:prstGeom prst="rect">
              <a:avLst/>
            </a:prstGeom>
            <a:noFill/>
          </p:spPr>
          <p:txBody>
            <a:bodyPr wrap="square" rtlCol="0">
              <a:spAutoFit/>
            </a:bodyPr>
            <a:lstStyle/>
            <a:p>
              <a:pPr algn="ctr"/>
              <a:r>
                <a:rPr lang="en-US" sz="800" spc="-10" dirty="0" smtClean="0">
                  <a:solidFill>
                    <a:srgbClr val="EF3782"/>
                  </a:solidFill>
                  <a:latin typeface="Times New Roman" panose="02020603050405020304" pitchFamily="18" charset="0"/>
                  <a:ea typeface="+mj-ea"/>
                  <a:cs typeface="Times New Roman" panose="02020603050405020304" pitchFamily="18" charset="0"/>
                </a:rPr>
                <a:t>Email Alert</a:t>
              </a:r>
              <a:endParaRPr lang="en-US" sz="800" spc="-10" dirty="0">
                <a:solidFill>
                  <a:srgbClr val="EF3782"/>
                </a:solidFill>
                <a:latin typeface="Times New Roman" panose="02020603050405020304" pitchFamily="18" charset="0"/>
                <a:ea typeface="+mj-ea"/>
                <a:cs typeface="Times New Roman" panose="02020603050405020304" pitchFamily="18" charset="0"/>
              </a:endParaRPr>
            </a:p>
          </p:txBody>
        </p:sp>
      </p:grpSp>
      <p:sp>
        <p:nvSpPr>
          <p:cNvPr id="24" name="Rounded Rectangle 23"/>
          <p:cNvSpPr/>
          <p:nvPr/>
        </p:nvSpPr>
        <p:spPr>
          <a:xfrm>
            <a:off x="2154265" y="697424"/>
            <a:ext cx="6145078" cy="2754298"/>
          </a:xfrm>
          <a:prstGeom prst="roundRect">
            <a:avLst>
              <a:gd name="adj" fmla="val 6757"/>
            </a:avLst>
          </a:prstGeom>
          <a:no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3" name="Straight Arrow Connector 92"/>
          <p:cNvCxnSpPr>
            <a:stCxn id="11" idx="3"/>
            <a:endCxn id="24" idx="1"/>
          </p:cNvCxnSpPr>
          <p:nvPr/>
        </p:nvCxnSpPr>
        <p:spPr>
          <a:xfrm flipV="1">
            <a:off x="1260611" y="2074573"/>
            <a:ext cx="893654" cy="433"/>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57" name="TextBox 56"/>
          <p:cNvSpPr txBox="1"/>
          <p:nvPr/>
        </p:nvSpPr>
        <p:spPr>
          <a:xfrm>
            <a:off x="244284" y="3171182"/>
            <a:ext cx="1495463" cy="215444"/>
          </a:xfrm>
          <a:prstGeom prst="rect">
            <a:avLst/>
          </a:prstGeom>
          <a:noFill/>
        </p:spPr>
        <p:txBody>
          <a:bodyPr wrap="square" rtlCol="0">
            <a:spAutoFit/>
          </a:bodyPr>
          <a:lstStyle>
            <a:defPPr>
              <a:defRPr kern="0"/>
            </a:defPPr>
            <a:lvl1pPr algn="ctr">
              <a:defRPr sz="800" spc="-10">
                <a:solidFill>
                  <a:srgbClr val="EF3782"/>
                </a:solidFill>
                <a:latin typeface="Times New Roman" panose="02020603050405020304" pitchFamily="18" charset="0"/>
                <a:ea typeface="+mj-ea"/>
                <a:cs typeface="Times New Roman" panose="02020603050405020304" pitchFamily="18" charset="0"/>
              </a:defRPr>
            </a:lvl1pPr>
          </a:lstStyle>
          <a:p>
            <a:r>
              <a:rPr lang="en-US" dirty="0"/>
              <a:t>Surveillance Cameras</a:t>
            </a:r>
          </a:p>
        </p:txBody>
      </p:sp>
      <p:sp>
        <p:nvSpPr>
          <p:cNvPr id="99" name="TextBox 98"/>
          <p:cNvSpPr txBox="1"/>
          <p:nvPr/>
        </p:nvSpPr>
        <p:spPr>
          <a:xfrm>
            <a:off x="2820691" y="3214676"/>
            <a:ext cx="3177153" cy="215444"/>
          </a:xfrm>
          <a:prstGeom prst="rect">
            <a:avLst/>
          </a:prstGeom>
          <a:noFill/>
        </p:spPr>
        <p:txBody>
          <a:bodyPr wrap="square" rtlCol="0">
            <a:spAutoFit/>
          </a:bodyPr>
          <a:lstStyle>
            <a:defPPr>
              <a:defRPr kern="0"/>
            </a:defPPr>
            <a:lvl1pPr algn="ctr">
              <a:defRPr sz="800" spc="-10">
                <a:solidFill>
                  <a:srgbClr val="EF3782"/>
                </a:solidFill>
                <a:latin typeface="Times New Roman" panose="02020603050405020304" pitchFamily="18" charset="0"/>
                <a:ea typeface="+mj-ea"/>
                <a:cs typeface="Times New Roman" panose="02020603050405020304" pitchFamily="18" charset="0"/>
              </a:defRPr>
            </a:lvl1pPr>
          </a:lstStyle>
          <a:p>
            <a:r>
              <a:rPr lang="en-US" dirty="0"/>
              <a:t>Convolution Neural Network – Trained Model</a:t>
            </a:r>
            <a:endParaRPr lang="en-US" dirty="0"/>
          </a:p>
        </p:txBody>
      </p:sp>
      <p:cxnSp>
        <p:nvCxnSpPr>
          <p:cNvPr id="59" name="Elbow Connector 58"/>
          <p:cNvCxnSpPr>
            <a:stCxn id="15" idx="3"/>
            <a:endCxn id="4100" idx="1"/>
          </p:cNvCxnSpPr>
          <p:nvPr/>
        </p:nvCxnSpPr>
        <p:spPr>
          <a:xfrm flipV="1">
            <a:off x="6087247" y="1414939"/>
            <a:ext cx="912494" cy="778092"/>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09" name="Elbow Connector 108"/>
          <p:cNvCxnSpPr>
            <a:stCxn id="15" idx="3"/>
            <a:endCxn id="1026" idx="3"/>
          </p:cNvCxnSpPr>
          <p:nvPr/>
        </p:nvCxnSpPr>
        <p:spPr>
          <a:xfrm>
            <a:off x="6087247" y="2193031"/>
            <a:ext cx="38159" cy="1917056"/>
          </a:xfrm>
          <a:prstGeom prst="bentConnector3">
            <a:avLst>
              <a:gd name="adj1" fmla="val 1200996"/>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4110" name="Picture 14" descr="Python Logo, symbol, meaning, history, PNG, bra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9241" y="755566"/>
            <a:ext cx="718210" cy="403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04" name="Elbow Connector 103"/>
          <p:cNvCxnSpPr>
            <a:stCxn id="15" idx="3"/>
            <a:endCxn id="4104" idx="1"/>
          </p:cNvCxnSpPr>
          <p:nvPr/>
        </p:nvCxnSpPr>
        <p:spPr>
          <a:xfrm>
            <a:off x="6087247" y="2193031"/>
            <a:ext cx="733927" cy="533050"/>
          </a:xfrm>
          <a:prstGeom prst="bentConnector3">
            <a:avLst>
              <a:gd name="adj1" fmla="val 61614"/>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4112" name="Picture 16" descr="An Introduction to AWS. Amazon Web Services(AWS) is a cloud… | by  computethecloud | computethecloud | Medium"/>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884" t="14679" r="9149" b="14915"/>
          <a:stretch/>
        </p:blipFill>
        <p:spPr bwMode="auto">
          <a:xfrm>
            <a:off x="3422427" y="793686"/>
            <a:ext cx="431334" cy="2813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1507" y="3831476"/>
            <a:ext cx="1033899" cy="5572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9"/>
          <a:stretch>
            <a:fillRect/>
          </a:stretch>
        </p:blipFill>
        <p:spPr>
          <a:xfrm>
            <a:off x="3461935" y="3902698"/>
            <a:ext cx="1174753" cy="414776"/>
          </a:xfrm>
          <a:prstGeom prst="rect">
            <a:avLst/>
          </a:prstGeom>
          <a:ln>
            <a:noFill/>
          </a:ln>
          <a:effectLst>
            <a:outerShdw blurRad="292100" dist="139700" dir="2700000" algn="tl" rotWithShape="0">
              <a:srgbClr val="333333">
                <a:alpha val="65000"/>
              </a:srgbClr>
            </a:outerShdw>
          </a:effectLst>
        </p:spPr>
      </p:pic>
      <p:pic>
        <p:nvPicPr>
          <p:cNvPr id="1028" name="Picture 4" descr="Circuit, diagram, electric, electronic, lamp, lamp load, lighting icon -  Download on Iconfind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34337" y="3762580"/>
            <a:ext cx="695011" cy="6950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36" name="Elbow Connector 35"/>
          <p:cNvCxnSpPr>
            <a:stCxn id="1026" idx="1"/>
            <a:endCxn id="3" idx="3"/>
          </p:cNvCxnSpPr>
          <p:nvPr/>
        </p:nvCxnSpPr>
        <p:spPr>
          <a:xfrm rot="10800000">
            <a:off x="4636689" y="4110087"/>
            <a:ext cx="454819" cy="1"/>
          </a:xfrm>
          <a:prstGeom prst="bentConnector3">
            <a:avLst>
              <a:gd name="adj1" fmla="val 50000"/>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998210" y="4486800"/>
            <a:ext cx="1220492" cy="338554"/>
          </a:xfrm>
          <a:prstGeom prst="rect">
            <a:avLst/>
          </a:prstGeom>
          <a:noFill/>
        </p:spPr>
        <p:txBody>
          <a:bodyPr wrap="square" rtlCol="0">
            <a:spAutoFit/>
          </a:bodyPr>
          <a:lstStyle>
            <a:defPPr>
              <a:defRPr kern="0"/>
            </a:defPPr>
            <a:lvl1pPr algn="ctr">
              <a:defRPr sz="800" spc="-10">
                <a:solidFill>
                  <a:srgbClr val="EF3782"/>
                </a:solidFill>
                <a:latin typeface="Times New Roman" panose="02020603050405020304" pitchFamily="18" charset="0"/>
                <a:ea typeface="+mj-ea"/>
                <a:cs typeface="Times New Roman" panose="02020603050405020304" pitchFamily="18" charset="0"/>
              </a:defRPr>
            </a:lvl1pPr>
          </a:lstStyle>
          <a:p>
            <a:r>
              <a:rPr lang="en-US" dirty="0"/>
              <a:t>NODEMCU </a:t>
            </a:r>
            <a:r>
              <a:rPr lang="en-US" dirty="0" smtClean="0"/>
              <a:t>ESP8266</a:t>
            </a:r>
          </a:p>
          <a:p>
            <a:r>
              <a:rPr lang="en-US" dirty="0" smtClean="0"/>
              <a:t>(Microcontroller)</a:t>
            </a:r>
            <a:endParaRPr lang="en-US" dirty="0"/>
          </a:p>
        </p:txBody>
      </p:sp>
      <p:sp>
        <p:nvSpPr>
          <p:cNvPr id="45" name="TextBox 44"/>
          <p:cNvSpPr txBox="1"/>
          <p:nvPr/>
        </p:nvSpPr>
        <p:spPr>
          <a:xfrm>
            <a:off x="3385933" y="4548355"/>
            <a:ext cx="1351722" cy="338554"/>
          </a:xfrm>
          <a:prstGeom prst="rect">
            <a:avLst/>
          </a:prstGeom>
          <a:noFill/>
        </p:spPr>
        <p:txBody>
          <a:bodyPr wrap="square" rtlCol="0">
            <a:spAutoFit/>
          </a:bodyPr>
          <a:lstStyle>
            <a:defPPr>
              <a:defRPr kern="0"/>
            </a:defPPr>
            <a:lvl1pPr algn="ctr">
              <a:defRPr sz="800" spc="-10">
                <a:solidFill>
                  <a:srgbClr val="EF3782"/>
                </a:solidFill>
                <a:latin typeface="Times New Roman" panose="02020603050405020304" pitchFamily="18" charset="0"/>
                <a:ea typeface="+mj-ea"/>
                <a:cs typeface="Times New Roman" panose="02020603050405020304" pitchFamily="18" charset="0"/>
              </a:defRPr>
            </a:lvl1pPr>
          </a:lstStyle>
          <a:p>
            <a:r>
              <a:rPr lang="en-US" dirty="0" smtClean="0"/>
              <a:t>Relay</a:t>
            </a:r>
          </a:p>
          <a:p>
            <a:r>
              <a:rPr lang="en-US" dirty="0" smtClean="0"/>
              <a:t>(Automatic Electric Switch)</a:t>
            </a:r>
            <a:endParaRPr lang="en-US" dirty="0"/>
          </a:p>
        </p:txBody>
      </p:sp>
      <p:sp>
        <p:nvSpPr>
          <p:cNvPr id="46" name="TextBox 45"/>
          <p:cNvSpPr txBox="1"/>
          <p:nvPr/>
        </p:nvSpPr>
        <p:spPr>
          <a:xfrm>
            <a:off x="1029422" y="4548355"/>
            <a:ext cx="1220492" cy="215444"/>
          </a:xfrm>
          <a:prstGeom prst="rect">
            <a:avLst/>
          </a:prstGeom>
          <a:noFill/>
        </p:spPr>
        <p:txBody>
          <a:bodyPr wrap="square" rtlCol="0">
            <a:spAutoFit/>
          </a:bodyPr>
          <a:lstStyle>
            <a:defPPr>
              <a:defRPr kern="0"/>
            </a:defPPr>
            <a:lvl1pPr algn="ctr">
              <a:defRPr sz="800" spc="-10">
                <a:solidFill>
                  <a:srgbClr val="EF3782"/>
                </a:solidFill>
                <a:latin typeface="Times New Roman" panose="02020603050405020304" pitchFamily="18" charset="0"/>
                <a:ea typeface="+mj-ea"/>
                <a:cs typeface="Times New Roman" panose="02020603050405020304" pitchFamily="18" charset="0"/>
              </a:defRPr>
            </a:lvl1pPr>
          </a:lstStyle>
          <a:p>
            <a:r>
              <a:rPr lang="en-US" dirty="0"/>
              <a:t>Electric Fence Voltage</a:t>
            </a:r>
            <a:endParaRPr lang="en-US" dirty="0"/>
          </a:p>
        </p:txBody>
      </p:sp>
      <p:pic>
        <p:nvPicPr>
          <p:cNvPr id="1030" name="Picture 6" descr="Power voltage regulator icon outline style Vector Image"/>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375" t="4077" r="6776" b="9165"/>
          <a:stretch/>
        </p:blipFill>
        <p:spPr bwMode="auto">
          <a:xfrm>
            <a:off x="2586476" y="3867087"/>
            <a:ext cx="445285" cy="4859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2190023" y="4486800"/>
            <a:ext cx="1220492" cy="338554"/>
          </a:xfrm>
          <a:prstGeom prst="rect">
            <a:avLst/>
          </a:prstGeom>
          <a:noFill/>
        </p:spPr>
        <p:txBody>
          <a:bodyPr wrap="square" rtlCol="0">
            <a:spAutoFit/>
          </a:bodyPr>
          <a:lstStyle>
            <a:defPPr>
              <a:defRPr kern="0"/>
            </a:defPPr>
            <a:lvl1pPr algn="ctr">
              <a:defRPr sz="800" spc="-10">
                <a:solidFill>
                  <a:srgbClr val="EF3782"/>
                </a:solidFill>
                <a:latin typeface="Times New Roman" panose="02020603050405020304" pitchFamily="18" charset="0"/>
                <a:ea typeface="+mj-ea"/>
                <a:cs typeface="Times New Roman" panose="02020603050405020304" pitchFamily="18" charset="0"/>
              </a:defRPr>
            </a:lvl1pPr>
          </a:lstStyle>
          <a:p>
            <a:r>
              <a:rPr lang="en-US" dirty="0" smtClean="0"/>
              <a:t>Voltage Regulator/ Energizer</a:t>
            </a:r>
            <a:endParaRPr lang="en-US" dirty="0"/>
          </a:p>
        </p:txBody>
      </p:sp>
      <p:cxnSp>
        <p:nvCxnSpPr>
          <p:cNvPr id="87" name="Straight Arrow Connector 86"/>
          <p:cNvCxnSpPr>
            <a:stCxn id="3" idx="1"/>
            <a:endCxn id="1030" idx="3"/>
          </p:cNvCxnSpPr>
          <p:nvPr/>
        </p:nvCxnSpPr>
        <p:spPr>
          <a:xfrm flipH="1">
            <a:off x="3031761" y="4110086"/>
            <a:ext cx="430174"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88" name="Straight Arrow Connector 87"/>
          <p:cNvCxnSpPr>
            <a:stCxn id="1030" idx="1"/>
            <a:endCxn id="1028" idx="3"/>
          </p:cNvCxnSpPr>
          <p:nvPr/>
        </p:nvCxnSpPr>
        <p:spPr>
          <a:xfrm flipH="1">
            <a:off x="2029348" y="4110086"/>
            <a:ext cx="5571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93461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867" y="132653"/>
            <a:ext cx="7360065" cy="461665"/>
          </a:xfrm>
          <a:prstGeom prst="rect">
            <a:avLst/>
          </a:prstGeom>
          <a:noFill/>
        </p:spPr>
        <p:txBody>
          <a:bodyPr wrap="square" rtlCol="0">
            <a:spAutoFit/>
          </a:bodyPr>
          <a:lstStyle/>
          <a:p>
            <a:r>
              <a:rPr lang="en-US" sz="2400" spc="-10" dirty="0" smtClean="0">
                <a:solidFill>
                  <a:srgbClr val="EF3782"/>
                </a:solidFill>
                <a:latin typeface="Calibri"/>
                <a:ea typeface="+mj-ea"/>
                <a:cs typeface="Calibri"/>
              </a:rPr>
              <a:t>Experimental Cost – Rough estimate for 1 acre Land </a:t>
            </a:r>
            <a:endParaRPr lang="en-US" sz="2400" spc="-10" dirty="0">
              <a:solidFill>
                <a:srgbClr val="EF3782"/>
              </a:solidFill>
              <a:latin typeface="Calibri"/>
              <a:ea typeface="+mj-ea"/>
              <a:cs typeface="Calibri"/>
            </a:endParaRPr>
          </a:p>
        </p:txBody>
      </p:sp>
      <p:graphicFrame>
        <p:nvGraphicFramePr>
          <p:cNvPr id="8" name="Table 7"/>
          <p:cNvGraphicFramePr>
            <a:graphicFrameLocks noGrp="1"/>
          </p:cNvGraphicFramePr>
          <p:nvPr>
            <p:extLst>
              <p:ext uri="{D42A27DB-BD31-4B8C-83A1-F6EECF244321}">
                <p14:modId xmlns:p14="http://schemas.microsoft.com/office/powerpoint/2010/main" val="2283371997"/>
              </p:ext>
            </p:extLst>
          </p:nvPr>
        </p:nvGraphicFramePr>
        <p:xfrm>
          <a:off x="1873525" y="638446"/>
          <a:ext cx="5774889" cy="3238412"/>
        </p:xfrm>
        <a:graphic>
          <a:graphicData uri="http://schemas.openxmlformats.org/drawingml/2006/table">
            <a:tbl>
              <a:tblPr firstRow="1" bandRow="1">
                <a:tableStyleId>{5C22544A-7EE6-4342-B048-85BDC9FD1C3A}</a:tableStyleId>
              </a:tblPr>
              <a:tblGrid>
                <a:gridCol w="1381451"/>
                <a:gridCol w="2656722"/>
                <a:gridCol w="665347"/>
                <a:gridCol w="443796"/>
                <a:gridCol w="627573"/>
              </a:tblGrid>
              <a:tr h="410412">
                <a:tc>
                  <a:txBody>
                    <a:bodyPr/>
                    <a:lstStyle/>
                    <a:p>
                      <a:pPr algn="ctr"/>
                      <a:r>
                        <a:rPr lang="en-US" sz="1000" dirty="0" smtClean="0">
                          <a:latin typeface="Times New Roman" panose="02020603050405020304" pitchFamily="18" charset="0"/>
                          <a:cs typeface="Times New Roman" panose="02020603050405020304" pitchFamily="18" charset="0"/>
                        </a:rPr>
                        <a:t>Accessory</a:t>
                      </a:r>
                      <a:endParaRPr 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sz="1000" dirty="0" smtClean="0">
                          <a:latin typeface="Times New Roman" panose="02020603050405020304" pitchFamily="18" charset="0"/>
                          <a:cs typeface="Times New Roman" panose="02020603050405020304" pitchFamily="18" charset="0"/>
                        </a:rPr>
                        <a:t>Description</a:t>
                      </a:r>
                      <a:endParaRPr 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sz="1000" dirty="0" smtClean="0">
                          <a:latin typeface="Times New Roman" panose="02020603050405020304" pitchFamily="18" charset="0"/>
                          <a:cs typeface="Times New Roman" panose="02020603050405020304" pitchFamily="18" charset="0"/>
                        </a:rPr>
                        <a:t>Cost (INR)</a:t>
                      </a:r>
                      <a:endParaRPr 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sz="1000" dirty="0" smtClean="0">
                          <a:latin typeface="Times New Roman" panose="02020603050405020304" pitchFamily="18" charset="0"/>
                          <a:cs typeface="Times New Roman" panose="02020603050405020304" pitchFamily="18" charset="0"/>
                        </a:rPr>
                        <a:t>Qty</a:t>
                      </a:r>
                      <a:endParaRPr 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sz="1000" dirty="0" smtClean="0">
                          <a:latin typeface="Times New Roman" panose="02020603050405020304" pitchFamily="18" charset="0"/>
                          <a:cs typeface="Times New Roman" panose="02020603050405020304" pitchFamily="18" charset="0"/>
                        </a:rPr>
                        <a:t>Total (INR)</a:t>
                      </a:r>
                      <a:endParaRPr lang="en-US" sz="1000" dirty="0">
                        <a:latin typeface="Times New Roman" panose="02020603050405020304" pitchFamily="18" charset="0"/>
                        <a:cs typeface="Times New Roman" panose="02020603050405020304" pitchFamily="18" charset="0"/>
                      </a:endParaRPr>
                    </a:p>
                  </a:txBody>
                  <a:tcPr anchor="ctr"/>
                </a:tc>
              </a:tr>
              <a:tr h="1041816">
                <a:tc>
                  <a:txBody>
                    <a:bodyPr/>
                    <a:lstStyle/>
                    <a:p>
                      <a:r>
                        <a:rPr lang="en-US" sz="1000" b="0" i="0" dirty="0" err="1" smtClean="0">
                          <a:solidFill>
                            <a:schemeClr val="dk1"/>
                          </a:solidFill>
                          <a:effectLst/>
                          <a:latin typeface="+mn-lt"/>
                          <a:ea typeface="+mn-ea"/>
                          <a:cs typeface="+mn-cs"/>
                        </a:rPr>
                        <a:t>Hikvision</a:t>
                      </a:r>
                      <a:r>
                        <a:rPr lang="en-US" sz="1000" b="0" i="0" dirty="0" smtClean="0">
                          <a:solidFill>
                            <a:schemeClr val="dk1"/>
                          </a:solidFill>
                          <a:effectLst/>
                          <a:latin typeface="+mn-lt"/>
                          <a:ea typeface="+mn-ea"/>
                          <a:cs typeface="+mn-cs"/>
                        </a:rPr>
                        <a:t> Camera</a:t>
                      </a:r>
                      <a:endParaRPr lang="en-US" sz="1000" b="0" i="0" dirty="0">
                        <a:solidFill>
                          <a:schemeClr val="dk1"/>
                        </a:solidFill>
                        <a:effectLst/>
                        <a:latin typeface="+mn-lt"/>
                        <a:ea typeface="+mn-ea"/>
                        <a:cs typeface="+mn-cs"/>
                      </a:endParaRPr>
                    </a:p>
                  </a:txBody>
                  <a:tcPr/>
                </a:tc>
                <a:tc>
                  <a:txBody>
                    <a:bodyPr/>
                    <a:lstStyle/>
                    <a:p>
                      <a:r>
                        <a:rPr lang="en-US" sz="1000" dirty="0" smtClean="0">
                          <a:latin typeface="Times New Roman" panose="02020603050405020304" pitchFamily="18" charset="0"/>
                          <a:cs typeface="Times New Roman" panose="02020603050405020304" pitchFamily="18" charset="0"/>
                        </a:rPr>
                        <a:t>C8C Outdoor </a:t>
                      </a:r>
                      <a:r>
                        <a:rPr lang="en-US" sz="1000" dirty="0" err="1" smtClean="0">
                          <a:latin typeface="Times New Roman" panose="02020603050405020304" pitchFamily="18" charset="0"/>
                          <a:cs typeface="Times New Roman" panose="02020603050405020304" pitchFamily="18" charset="0"/>
                        </a:rPr>
                        <a:t>WiFi</a:t>
                      </a:r>
                      <a:r>
                        <a:rPr lang="en-US" sz="1000" dirty="0" smtClean="0">
                          <a:latin typeface="Times New Roman" panose="02020603050405020304" pitchFamily="18" charset="0"/>
                          <a:cs typeface="Times New Roman" panose="02020603050405020304" pitchFamily="18" charset="0"/>
                        </a:rPr>
                        <a:t> 1080p Motorized Pan/Tilt </a:t>
                      </a:r>
                      <a:r>
                        <a:rPr lang="en-US" sz="1000" dirty="0" err="1" smtClean="0">
                          <a:latin typeface="Times New Roman" panose="02020603050405020304" pitchFamily="18" charset="0"/>
                          <a:cs typeface="Times New Roman" panose="02020603050405020304" pitchFamily="18" charset="0"/>
                        </a:rPr>
                        <a:t>Camera,Color</a:t>
                      </a:r>
                      <a:r>
                        <a:rPr lang="en-US" sz="1000" dirty="0" smtClean="0">
                          <a:latin typeface="Times New Roman" panose="02020603050405020304" pitchFamily="18" charset="0"/>
                          <a:cs typeface="Times New Roman" panose="02020603050405020304" pitchFamily="18" charset="0"/>
                        </a:rPr>
                        <a:t> Night Vision, Dust and Water Protection, </a:t>
                      </a:r>
                      <a:r>
                        <a:rPr lang="en-US" sz="1000" dirty="0" err="1" smtClean="0">
                          <a:latin typeface="Times New Roman" panose="02020603050405020304" pitchFamily="18" charset="0"/>
                          <a:cs typeface="Times New Roman" panose="02020603050405020304" pitchFamily="18" charset="0"/>
                        </a:rPr>
                        <a:t>BuiltIn</a:t>
                      </a:r>
                      <a:r>
                        <a:rPr lang="en-US" sz="1000" dirty="0" smtClean="0">
                          <a:latin typeface="Times New Roman" panose="02020603050405020304" pitchFamily="18" charset="0"/>
                          <a:cs typeface="Times New Roman" panose="02020603050405020304" pitchFamily="18" charset="0"/>
                        </a:rPr>
                        <a:t> MicroSD Card Slot</a:t>
                      </a:r>
                      <a:endParaRPr lang="en-US" sz="1000" dirty="0">
                        <a:latin typeface="Times New Roman" panose="02020603050405020304" pitchFamily="18" charset="0"/>
                        <a:cs typeface="Times New Roman" panose="02020603050405020304" pitchFamily="18" charset="0"/>
                      </a:endParaRPr>
                    </a:p>
                  </a:txBody>
                  <a:tcPr/>
                </a:tc>
                <a:tc>
                  <a:txBody>
                    <a:bodyPr/>
                    <a:lstStyle/>
                    <a:p>
                      <a:pPr algn="ctr"/>
                      <a:r>
                        <a:rPr lang="en-US" sz="1000" dirty="0" smtClean="0">
                          <a:latin typeface="Times New Roman" panose="02020603050405020304" pitchFamily="18" charset="0"/>
                          <a:cs typeface="Times New Roman" panose="02020603050405020304" pitchFamily="18" charset="0"/>
                        </a:rPr>
                        <a:t>3500</a:t>
                      </a:r>
                      <a:endParaRPr 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sz="1000" dirty="0" smtClean="0">
                          <a:latin typeface="Times New Roman" panose="02020603050405020304" pitchFamily="18" charset="0"/>
                          <a:cs typeface="Times New Roman" panose="02020603050405020304" pitchFamily="18" charset="0"/>
                        </a:rPr>
                        <a:t>20</a:t>
                      </a:r>
                      <a:endParaRPr 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sz="1000" dirty="0" smtClean="0">
                          <a:latin typeface="Times New Roman" panose="02020603050405020304" pitchFamily="18" charset="0"/>
                          <a:cs typeface="Times New Roman" panose="02020603050405020304" pitchFamily="18" charset="0"/>
                        </a:rPr>
                        <a:t>70000</a:t>
                      </a:r>
                      <a:endParaRPr lang="en-US" sz="1000" dirty="0">
                        <a:latin typeface="Times New Roman" panose="02020603050405020304" pitchFamily="18" charset="0"/>
                        <a:cs typeface="Times New Roman" panose="02020603050405020304" pitchFamily="18" charset="0"/>
                      </a:endParaRPr>
                    </a:p>
                  </a:txBody>
                  <a:tcPr anchor="ctr"/>
                </a:tc>
              </a:tr>
              <a:tr h="384104">
                <a:tc>
                  <a:txBody>
                    <a:bodyPr/>
                    <a:lstStyle/>
                    <a:p>
                      <a:r>
                        <a:rPr lang="en-US" sz="1000" dirty="0" smtClean="0">
                          <a:latin typeface="Times New Roman" panose="02020603050405020304" pitchFamily="18" charset="0"/>
                          <a:cs typeface="Times New Roman" panose="02020603050405020304" pitchFamily="18" charset="0"/>
                        </a:rPr>
                        <a:t>Installation Setup</a:t>
                      </a:r>
                      <a:endParaRPr lang="en-US" sz="1000" dirty="0">
                        <a:latin typeface="Times New Roman" panose="02020603050405020304" pitchFamily="18" charset="0"/>
                        <a:cs typeface="Times New Roman" panose="02020603050405020304" pitchFamily="18" charset="0"/>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dirty="0" smtClean="0">
                          <a:solidFill>
                            <a:schemeClr val="dk1"/>
                          </a:solidFill>
                          <a:latin typeface="Times New Roman" panose="02020603050405020304" pitchFamily="18" charset="0"/>
                          <a:ea typeface="+mn-ea"/>
                          <a:cs typeface="Times New Roman" panose="02020603050405020304" pitchFamily="18" charset="0"/>
                        </a:rPr>
                        <a:t>Connecting wires,</a:t>
                      </a:r>
                      <a:r>
                        <a:rPr lang="en-US" sz="1000" baseline="0" dirty="0" smtClean="0">
                          <a:solidFill>
                            <a:schemeClr val="dk1"/>
                          </a:solidFill>
                          <a:latin typeface="Times New Roman" panose="02020603050405020304" pitchFamily="18" charset="0"/>
                          <a:ea typeface="+mn-ea"/>
                          <a:cs typeface="Times New Roman" panose="02020603050405020304" pitchFamily="18" charset="0"/>
                        </a:rPr>
                        <a:t> cables, steel post </a:t>
                      </a:r>
                      <a:r>
                        <a:rPr lang="en-US" sz="1000" baseline="0" dirty="0" err="1" smtClean="0">
                          <a:solidFill>
                            <a:schemeClr val="dk1"/>
                          </a:solidFill>
                          <a:latin typeface="Times New Roman" panose="02020603050405020304" pitchFamily="18" charset="0"/>
                          <a:ea typeface="+mn-ea"/>
                          <a:cs typeface="Times New Roman" panose="02020603050405020304" pitchFamily="18" charset="0"/>
                        </a:rPr>
                        <a:t>etc</a:t>
                      </a:r>
                      <a:endParaRPr lang="en-US" sz="1000" dirty="0" smtClean="0">
                        <a:solidFill>
                          <a:schemeClr val="dk1"/>
                        </a:solidFill>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000" b="0" i="0" dirty="0" smtClean="0">
                        <a:solidFill>
                          <a:schemeClr val="dk1"/>
                        </a:solidFill>
                        <a:effectLst/>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000" b="1" i="0" dirty="0" smtClean="0">
                        <a:solidFill>
                          <a:schemeClr val="dk1"/>
                        </a:solidFill>
                        <a:effectLst/>
                        <a:latin typeface="+mn-lt"/>
                        <a:ea typeface="+mn-ea"/>
                        <a:cs typeface="+mn-cs"/>
                      </a:endParaRPr>
                    </a:p>
                  </a:txBody>
                  <a:tcPr/>
                </a:tc>
                <a:tc>
                  <a:txBody>
                    <a:bodyPr/>
                    <a:lstStyle/>
                    <a:p>
                      <a:pPr algn="ctr"/>
                      <a:r>
                        <a:rPr lang="en-US" sz="1000" dirty="0" smtClean="0">
                          <a:latin typeface="Times New Roman" panose="02020603050405020304" pitchFamily="18" charset="0"/>
                          <a:cs typeface="Times New Roman" panose="02020603050405020304" pitchFamily="18" charset="0"/>
                        </a:rPr>
                        <a:t>1,00,000</a:t>
                      </a:r>
                      <a:endParaRPr lang="en-US" sz="1000" dirty="0">
                        <a:latin typeface="Times New Roman" panose="02020603050405020304" pitchFamily="18" charset="0"/>
                        <a:cs typeface="Times New Roman" panose="02020603050405020304" pitchFamily="18" charset="0"/>
                      </a:endParaRPr>
                    </a:p>
                  </a:txBody>
                  <a:tcPr anchor="ctr"/>
                </a:tc>
                <a:tc>
                  <a:txBody>
                    <a:bodyPr/>
                    <a:lstStyle/>
                    <a:p>
                      <a:pPr algn="ctr"/>
                      <a:r>
                        <a:rPr lang="en-US" sz="1000" dirty="0" smtClean="0">
                          <a:latin typeface="Times New Roman" panose="02020603050405020304" pitchFamily="18" charset="0"/>
                          <a:cs typeface="Times New Roman" panose="02020603050405020304" pitchFamily="18" charset="0"/>
                        </a:rPr>
                        <a:t>1</a:t>
                      </a:r>
                      <a:endParaRPr 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smtClean="0">
                          <a:latin typeface="Times New Roman" panose="02020603050405020304" pitchFamily="18" charset="0"/>
                          <a:cs typeface="Times New Roman" panose="02020603050405020304" pitchFamily="18" charset="0"/>
                        </a:rPr>
                        <a:t>1,00,000</a:t>
                      </a:r>
                    </a:p>
                  </a:txBody>
                  <a:tcPr anchor="ctr"/>
                </a:tc>
              </a:tr>
              <a:tr h="384104">
                <a:tc>
                  <a:txBody>
                    <a:bodyPr/>
                    <a:lstStyle/>
                    <a:p>
                      <a:endParaRPr lang="en-US" sz="1000" dirty="0">
                        <a:latin typeface="Times New Roman" panose="02020603050405020304" pitchFamily="18" charset="0"/>
                        <a:cs typeface="Times New Roman" panose="02020603050405020304" pitchFamily="18" charset="0"/>
                      </a:endParaRPr>
                    </a:p>
                  </a:txBody>
                  <a:tcPr/>
                </a:tc>
                <a:tc>
                  <a:txBody>
                    <a:bodyPr/>
                    <a:lstStyle/>
                    <a:p>
                      <a:r>
                        <a:rPr lang="en-US" sz="1000" b="0" i="0" dirty="0" smtClean="0">
                          <a:solidFill>
                            <a:schemeClr val="dk1"/>
                          </a:solidFill>
                          <a:effectLst/>
                          <a:latin typeface="+mn-lt"/>
                          <a:ea typeface="+mn-ea"/>
                          <a:cs typeface="+mn-cs"/>
                        </a:rPr>
                        <a:t>t2</a:t>
                      </a:r>
                      <a:r>
                        <a:rPr lang="en-US" sz="1000" b="0" i="0" baseline="0" dirty="0" smtClean="0">
                          <a:solidFill>
                            <a:schemeClr val="dk1"/>
                          </a:solidFill>
                          <a:effectLst/>
                          <a:latin typeface="+mn-lt"/>
                          <a:ea typeface="+mn-ea"/>
                          <a:cs typeface="+mn-cs"/>
                        </a:rPr>
                        <a:t> large instance with 32GB, 8 core </a:t>
                      </a:r>
                      <a:endParaRPr lang="en-US" sz="1000" b="0" i="0" dirty="0" smtClean="0">
                        <a:solidFill>
                          <a:schemeClr val="dk1"/>
                        </a:solidFill>
                        <a:effectLst/>
                        <a:latin typeface="+mn-lt"/>
                        <a:ea typeface="+mn-ea"/>
                        <a:cs typeface="+mn-cs"/>
                      </a:endParaRPr>
                    </a:p>
                    <a:p>
                      <a:endParaRPr lang="en-US" sz="1000" dirty="0" smtClean="0">
                        <a:latin typeface="Times New Roman" panose="02020603050405020304" pitchFamily="18" charset="0"/>
                        <a:cs typeface="Times New Roman" panose="02020603050405020304" pitchFamily="18" charset="0"/>
                      </a:endParaRPr>
                    </a:p>
                    <a:p>
                      <a:endParaRPr lang="en-US" sz="1000" dirty="0" smtClean="0">
                        <a:latin typeface="Times New Roman" panose="02020603050405020304" pitchFamily="18" charset="0"/>
                        <a:cs typeface="Times New Roman" panose="02020603050405020304" pitchFamily="18" charset="0"/>
                      </a:endParaRPr>
                    </a:p>
                    <a:p>
                      <a:endParaRPr lang="en-US" sz="1000" dirty="0" smtClean="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smtClean="0">
                          <a:latin typeface="Times New Roman" panose="02020603050405020304" pitchFamily="18" charset="0"/>
                          <a:cs typeface="Times New Roman" panose="02020603050405020304" pitchFamily="18" charset="0"/>
                        </a:rPr>
                        <a:t>50,000</a:t>
                      </a:r>
                    </a:p>
                  </a:txBody>
                  <a:tcPr anchor="ctr"/>
                </a:tc>
                <a:tc>
                  <a:txBody>
                    <a:bodyPr/>
                    <a:lstStyle/>
                    <a:p>
                      <a:pPr algn="ctr"/>
                      <a:r>
                        <a:rPr lang="en-US" sz="1000" dirty="0" smtClean="0">
                          <a:latin typeface="Times New Roman" panose="02020603050405020304" pitchFamily="18" charset="0"/>
                          <a:cs typeface="Times New Roman" panose="02020603050405020304" pitchFamily="18" charset="0"/>
                        </a:rPr>
                        <a:t>1</a:t>
                      </a:r>
                      <a:endParaRPr 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smtClean="0">
                          <a:latin typeface="Times New Roman" panose="02020603050405020304" pitchFamily="18" charset="0"/>
                          <a:cs typeface="Times New Roman" panose="02020603050405020304" pitchFamily="18" charset="0"/>
                        </a:rPr>
                        <a:t>50,000</a:t>
                      </a:r>
                      <a:endParaRPr lang="en-US" sz="1000" dirty="0">
                        <a:latin typeface="Times New Roman" panose="02020603050405020304" pitchFamily="18" charset="0"/>
                        <a:cs typeface="Times New Roman" panose="02020603050405020304" pitchFamily="18" charset="0"/>
                      </a:endParaRPr>
                    </a:p>
                  </a:txBody>
                  <a:tcPr anchor="ctr"/>
                </a:tc>
              </a:tr>
              <a:tr h="384104">
                <a:tc gridSpan="4">
                  <a:txBody>
                    <a:bodyPr/>
                    <a:lstStyle/>
                    <a:p>
                      <a:pPr algn="ctr"/>
                      <a:r>
                        <a:rPr lang="en-US" sz="1000" dirty="0" smtClean="0">
                          <a:latin typeface="Times New Roman" panose="02020603050405020304" pitchFamily="18" charset="0"/>
                          <a:cs typeface="Times New Roman" panose="02020603050405020304" pitchFamily="18" charset="0"/>
                        </a:rPr>
                        <a:t>Total</a:t>
                      </a:r>
                      <a:endParaRPr lang="en-US" sz="1000" dirty="0">
                        <a:latin typeface="Times New Roman" panose="02020603050405020304" pitchFamily="18" charset="0"/>
                        <a:cs typeface="Times New Roman" panose="02020603050405020304" pitchFamily="18" charset="0"/>
                      </a:endParaRPr>
                    </a:p>
                  </a:txBody>
                  <a:tcPr anchor="ctr"/>
                </a:tc>
                <a:tc hMerge="1">
                  <a:txBody>
                    <a:bodyPr/>
                    <a:lstStyle/>
                    <a:p>
                      <a:endParaRPr lang="en-US" sz="1000" dirty="0">
                        <a:latin typeface="Times New Roman" panose="02020603050405020304" pitchFamily="18" charset="0"/>
                        <a:cs typeface="Times New Roman" panose="02020603050405020304" pitchFamily="18" charset="0"/>
                      </a:endParaRPr>
                    </a:p>
                  </a:txBody>
                  <a:tcPr/>
                </a:tc>
                <a:tc hMerge="1">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dirty="0" smtClean="0">
                        <a:latin typeface="Times New Roman" panose="02020603050405020304" pitchFamily="18" charset="0"/>
                        <a:cs typeface="Times New Roman" panose="02020603050405020304" pitchFamily="18" charset="0"/>
                      </a:endParaRPr>
                    </a:p>
                  </a:txBody>
                  <a:tcPr anchor="ctr"/>
                </a:tc>
                <a:tc hMerge="1">
                  <a:txBody>
                    <a:bodyPr/>
                    <a:lstStyle/>
                    <a:p>
                      <a:pPr algn="ctr"/>
                      <a:endParaRPr lang="en-US" sz="10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smtClean="0">
                          <a:latin typeface="Times New Roman" panose="02020603050405020304" pitchFamily="18" charset="0"/>
                          <a:cs typeface="Times New Roman" panose="02020603050405020304" pitchFamily="18" charset="0"/>
                        </a:rPr>
                        <a:t>4,45,000</a:t>
                      </a:r>
                      <a:endParaRPr lang="en-US" sz="1000" dirty="0">
                        <a:latin typeface="Times New Roman" panose="02020603050405020304" pitchFamily="18" charset="0"/>
                        <a:cs typeface="Times New Roman" panose="02020603050405020304" pitchFamily="18" charset="0"/>
                      </a:endParaRPr>
                    </a:p>
                  </a:txBody>
                  <a:tcPr anchor="ctr"/>
                </a:tc>
              </a:tr>
            </a:tbl>
          </a:graphicData>
        </a:graphic>
      </p:graphicFrame>
      <p:pic>
        <p:nvPicPr>
          <p:cNvPr id="11" name="Picture 10"/>
          <p:cNvPicPr>
            <a:picLocks noChangeAspect="1"/>
          </p:cNvPicPr>
          <p:nvPr/>
        </p:nvPicPr>
        <p:blipFill>
          <a:blip r:embed="rId2"/>
          <a:stretch>
            <a:fillRect/>
          </a:stretch>
        </p:blipFill>
        <p:spPr>
          <a:xfrm>
            <a:off x="2222704" y="1368336"/>
            <a:ext cx="588273" cy="564164"/>
          </a:xfrm>
          <a:prstGeom prst="rect">
            <a:avLst/>
          </a:prstGeom>
        </p:spPr>
      </p:pic>
      <p:pic>
        <p:nvPicPr>
          <p:cNvPr id="13" name="Picture 16" descr="An Introduction to AWS. Amazon Web Services(AWS) is a cloud… | by  computethecloud | computethecloud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884" t="14679" r="9149" b="14915"/>
          <a:stretch/>
        </p:blipFill>
        <p:spPr bwMode="auto">
          <a:xfrm>
            <a:off x="2007322" y="2721791"/>
            <a:ext cx="1019036" cy="66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8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83336" rIns="0" bIns="0" rtlCol="0">
            <a:spAutoFit/>
          </a:bodyPr>
          <a:lstStyle/>
          <a:p>
            <a:pPr marL="142875">
              <a:lnSpc>
                <a:spcPct val="100000"/>
              </a:lnSpc>
              <a:spcBef>
                <a:spcPts val="100"/>
              </a:spcBef>
            </a:pPr>
            <a:r>
              <a:rPr lang="en-US" sz="2400" dirty="0" smtClean="0"/>
              <a:t>Code Screen shots</a:t>
            </a:r>
            <a:endParaRPr sz="2400" dirty="0"/>
          </a:p>
        </p:txBody>
      </p:sp>
      <p:sp>
        <p:nvSpPr>
          <p:cNvPr id="4" name="object 4"/>
          <p:cNvSpPr txBox="1">
            <a:spLocks noGrp="1"/>
          </p:cNvSpPr>
          <p:nvPr>
            <p:ph type="sldNum" sz="quarter" idx="7"/>
          </p:nvPr>
        </p:nvSpPr>
        <p:spPr>
          <a:prstGeom prst="rect">
            <a:avLst/>
          </a:prstGeom>
        </p:spPr>
        <p:txBody>
          <a:bodyPr vert="horz" wrap="square" lIns="0" tIns="39369" rIns="0" bIns="0" rtlCol="0">
            <a:spAutoFit/>
          </a:bodyPr>
          <a:lstStyle/>
          <a:p>
            <a:pPr marL="132715">
              <a:lnSpc>
                <a:spcPct val="100000"/>
              </a:lnSpc>
              <a:spcBef>
                <a:spcPts val="309"/>
              </a:spcBef>
            </a:pPr>
            <a:fld id="{81D60167-4931-47E6-BA6A-407CBD079E47}" type="slidenum">
              <a:rPr spc="-5" dirty="0"/>
              <a:t>13</a:t>
            </a:fld>
            <a:endParaRPr spc="-5"/>
          </a:p>
        </p:txBody>
      </p:sp>
      <p:sp>
        <p:nvSpPr>
          <p:cNvPr id="5" name="object 5"/>
          <p:cNvSpPr txBox="1"/>
          <p:nvPr/>
        </p:nvSpPr>
        <p:spPr>
          <a:xfrm>
            <a:off x="4633721" y="4959045"/>
            <a:ext cx="892810" cy="114300"/>
          </a:xfrm>
          <a:prstGeom prst="rect">
            <a:avLst/>
          </a:prstGeom>
        </p:spPr>
        <p:txBody>
          <a:bodyPr vert="horz" wrap="square" lIns="0" tIns="0" rIns="0" bIns="0" rtlCol="0">
            <a:spAutoFit/>
          </a:bodyPr>
          <a:lstStyle/>
          <a:p>
            <a:pPr marL="12700">
              <a:lnSpc>
                <a:spcPts val="760"/>
              </a:lnSpc>
            </a:pPr>
            <a:r>
              <a:rPr sz="700">
                <a:solidFill>
                  <a:srgbClr val="404040"/>
                </a:solidFill>
                <a:latin typeface="Calibri"/>
                <a:cs typeface="Calibri"/>
              </a:rPr>
              <a:t>Document</a:t>
            </a:r>
            <a:r>
              <a:rPr sz="700" spc="-35">
                <a:solidFill>
                  <a:srgbClr val="404040"/>
                </a:solidFill>
                <a:latin typeface="Calibri"/>
                <a:cs typeface="Calibri"/>
              </a:rPr>
              <a:t> </a:t>
            </a:r>
            <a:r>
              <a:rPr sz="700" spc="-10">
                <a:solidFill>
                  <a:srgbClr val="404040"/>
                </a:solidFill>
                <a:latin typeface="Calibri"/>
                <a:cs typeface="Calibri"/>
              </a:rPr>
              <a:t>Classification</a:t>
            </a:r>
            <a:endParaRPr sz="700">
              <a:latin typeface="Calibri"/>
              <a:cs typeface="Calibri"/>
            </a:endParaRPr>
          </a:p>
        </p:txBody>
      </p:sp>
      <p:pic>
        <p:nvPicPr>
          <p:cNvPr id="6" name="Picture 5"/>
          <p:cNvPicPr>
            <a:picLocks noChangeAspect="1"/>
          </p:cNvPicPr>
          <p:nvPr/>
        </p:nvPicPr>
        <p:blipFill>
          <a:blip r:embed="rId2"/>
          <a:stretch>
            <a:fillRect/>
          </a:stretch>
        </p:blipFill>
        <p:spPr>
          <a:xfrm>
            <a:off x="264363" y="767166"/>
            <a:ext cx="1928647" cy="1990510"/>
          </a:xfrm>
          <a:prstGeom prst="rect">
            <a:avLst/>
          </a:prstGeom>
        </p:spPr>
      </p:pic>
      <p:pic>
        <p:nvPicPr>
          <p:cNvPr id="7" name="Picture 6"/>
          <p:cNvPicPr>
            <a:picLocks noChangeAspect="1"/>
          </p:cNvPicPr>
          <p:nvPr/>
        </p:nvPicPr>
        <p:blipFill>
          <a:blip r:embed="rId3"/>
          <a:stretch>
            <a:fillRect/>
          </a:stretch>
        </p:blipFill>
        <p:spPr>
          <a:xfrm>
            <a:off x="2371239" y="767166"/>
            <a:ext cx="2213858" cy="2012897"/>
          </a:xfrm>
          <a:prstGeom prst="rect">
            <a:avLst/>
          </a:prstGeom>
        </p:spPr>
      </p:pic>
      <p:pic>
        <p:nvPicPr>
          <p:cNvPr id="8" name="Picture 7"/>
          <p:cNvPicPr>
            <a:picLocks noChangeAspect="1"/>
          </p:cNvPicPr>
          <p:nvPr/>
        </p:nvPicPr>
        <p:blipFill>
          <a:blip r:embed="rId4"/>
          <a:stretch>
            <a:fillRect/>
          </a:stretch>
        </p:blipFill>
        <p:spPr>
          <a:xfrm>
            <a:off x="4773207" y="754718"/>
            <a:ext cx="2185533" cy="2002958"/>
          </a:xfrm>
          <a:prstGeom prst="rect">
            <a:avLst/>
          </a:prstGeom>
        </p:spPr>
      </p:pic>
      <p:pic>
        <p:nvPicPr>
          <p:cNvPr id="9" name="Picture 8"/>
          <p:cNvPicPr>
            <a:picLocks noChangeAspect="1"/>
          </p:cNvPicPr>
          <p:nvPr/>
        </p:nvPicPr>
        <p:blipFill>
          <a:blip r:embed="rId5"/>
          <a:stretch>
            <a:fillRect/>
          </a:stretch>
        </p:blipFill>
        <p:spPr>
          <a:xfrm>
            <a:off x="264363" y="2976483"/>
            <a:ext cx="2462285" cy="1637850"/>
          </a:xfrm>
          <a:prstGeom prst="rect">
            <a:avLst/>
          </a:prstGeom>
        </p:spPr>
      </p:pic>
      <p:sp>
        <p:nvSpPr>
          <p:cNvPr id="10" name="TextBox 9"/>
          <p:cNvSpPr txBox="1"/>
          <p:nvPr/>
        </p:nvSpPr>
        <p:spPr>
          <a:xfrm>
            <a:off x="586177" y="2761039"/>
            <a:ext cx="803952" cy="215444"/>
          </a:xfrm>
          <a:prstGeom prst="rect">
            <a:avLst/>
          </a:prstGeom>
          <a:noFill/>
        </p:spPr>
        <p:txBody>
          <a:bodyPr wrap="square" rtlCol="0">
            <a:spAutoFit/>
          </a:bodyPr>
          <a:lstStyle/>
          <a:p>
            <a:pPr algn="ctr"/>
            <a:r>
              <a:rPr lang="en-US" sz="800" spc="-10" dirty="0" smtClean="0">
                <a:solidFill>
                  <a:srgbClr val="EF3782"/>
                </a:solidFill>
                <a:latin typeface="Times New Roman" panose="02020603050405020304" pitchFamily="18" charset="0"/>
                <a:ea typeface="+mj-ea"/>
                <a:cs typeface="Times New Roman" panose="02020603050405020304" pitchFamily="18" charset="0"/>
              </a:rPr>
              <a:t>Message Alert</a:t>
            </a:r>
            <a:endParaRPr lang="en-US" sz="800" spc="-10" dirty="0">
              <a:solidFill>
                <a:srgbClr val="EF3782"/>
              </a:solidFill>
              <a:latin typeface="Times New Roman" panose="02020603050405020304" pitchFamily="18" charset="0"/>
              <a:ea typeface="+mj-ea"/>
              <a:cs typeface="Times New Roman" panose="02020603050405020304" pitchFamily="18" charset="0"/>
            </a:endParaRPr>
          </a:p>
        </p:txBody>
      </p:sp>
      <p:sp>
        <p:nvSpPr>
          <p:cNvPr id="11" name="TextBox 10"/>
          <p:cNvSpPr txBox="1"/>
          <p:nvPr/>
        </p:nvSpPr>
        <p:spPr>
          <a:xfrm>
            <a:off x="2910921" y="2802016"/>
            <a:ext cx="803952" cy="215444"/>
          </a:xfrm>
          <a:prstGeom prst="rect">
            <a:avLst/>
          </a:prstGeom>
          <a:noFill/>
        </p:spPr>
        <p:txBody>
          <a:bodyPr wrap="square" rtlCol="0">
            <a:spAutoFit/>
          </a:bodyPr>
          <a:lstStyle/>
          <a:p>
            <a:pPr algn="ctr"/>
            <a:r>
              <a:rPr lang="en-US" sz="800" spc="-10" dirty="0" smtClean="0">
                <a:solidFill>
                  <a:srgbClr val="EF3782"/>
                </a:solidFill>
                <a:latin typeface="Times New Roman" panose="02020603050405020304" pitchFamily="18" charset="0"/>
                <a:ea typeface="+mj-ea"/>
                <a:cs typeface="Times New Roman" panose="02020603050405020304" pitchFamily="18" charset="0"/>
              </a:rPr>
              <a:t>Email Alert</a:t>
            </a:r>
            <a:endParaRPr lang="en-US" sz="800" spc="-10" dirty="0">
              <a:solidFill>
                <a:srgbClr val="EF3782"/>
              </a:solidFill>
              <a:latin typeface="Times New Roman" panose="02020603050405020304" pitchFamily="18" charset="0"/>
              <a:ea typeface="+mj-ea"/>
              <a:cs typeface="Times New Roman" panose="02020603050405020304" pitchFamily="18" charset="0"/>
            </a:endParaRPr>
          </a:p>
        </p:txBody>
      </p:sp>
      <p:sp>
        <p:nvSpPr>
          <p:cNvPr id="12" name="TextBox 11"/>
          <p:cNvSpPr txBox="1"/>
          <p:nvPr/>
        </p:nvSpPr>
        <p:spPr>
          <a:xfrm>
            <a:off x="5416844" y="2812805"/>
            <a:ext cx="803952" cy="215444"/>
          </a:xfrm>
          <a:prstGeom prst="rect">
            <a:avLst/>
          </a:prstGeom>
          <a:noFill/>
        </p:spPr>
        <p:txBody>
          <a:bodyPr wrap="square" rtlCol="0">
            <a:spAutoFit/>
          </a:bodyPr>
          <a:lstStyle/>
          <a:p>
            <a:pPr algn="ctr"/>
            <a:r>
              <a:rPr lang="en-US" sz="800" spc="-10" dirty="0" smtClean="0">
                <a:solidFill>
                  <a:srgbClr val="EF3782"/>
                </a:solidFill>
                <a:latin typeface="Times New Roman" panose="02020603050405020304" pitchFamily="18" charset="0"/>
                <a:ea typeface="+mj-ea"/>
                <a:cs typeface="Times New Roman" panose="02020603050405020304" pitchFamily="18" charset="0"/>
              </a:rPr>
              <a:t>Drone Control</a:t>
            </a:r>
            <a:endParaRPr lang="en-US" sz="800" spc="-10" dirty="0">
              <a:solidFill>
                <a:srgbClr val="EF3782"/>
              </a:solidFill>
              <a:latin typeface="Times New Roman" panose="02020603050405020304" pitchFamily="18" charset="0"/>
              <a:ea typeface="+mj-ea"/>
              <a:cs typeface="Times New Roman" panose="02020603050405020304" pitchFamily="18" charset="0"/>
            </a:endParaRPr>
          </a:p>
        </p:txBody>
      </p:sp>
      <p:sp>
        <p:nvSpPr>
          <p:cNvPr id="13" name="TextBox 12"/>
          <p:cNvSpPr txBox="1"/>
          <p:nvPr/>
        </p:nvSpPr>
        <p:spPr>
          <a:xfrm>
            <a:off x="826710" y="4595309"/>
            <a:ext cx="803952" cy="215444"/>
          </a:xfrm>
          <a:prstGeom prst="rect">
            <a:avLst/>
          </a:prstGeom>
          <a:noFill/>
        </p:spPr>
        <p:txBody>
          <a:bodyPr wrap="square" rtlCol="0">
            <a:spAutoFit/>
          </a:bodyPr>
          <a:lstStyle/>
          <a:p>
            <a:pPr algn="ctr"/>
            <a:r>
              <a:rPr lang="en-US" sz="800" spc="-10" dirty="0" smtClean="0">
                <a:solidFill>
                  <a:srgbClr val="EF3782"/>
                </a:solidFill>
                <a:latin typeface="Times New Roman" panose="02020603050405020304" pitchFamily="18" charset="0"/>
                <a:ea typeface="+mj-ea"/>
                <a:cs typeface="Times New Roman" panose="02020603050405020304" pitchFamily="18" charset="0"/>
              </a:rPr>
              <a:t>CNN Model</a:t>
            </a:r>
            <a:endParaRPr lang="en-US" sz="800" spc="-10" dirty="0">
              <a:solidFill>
                <a:srgbClr val="EF3782"/>
              </a:solidFill>
              <a:latin typeface="Times New Roman" panose="02020603050405020304" pitchFamily="18" charset="0"/>
              <a:ea typeface="+mj-ea"/>
              <a:cs typeface="Times New Roman" panose="02020603050405020304" pitchFamily="18" charset="0"/>
            </a:endParaRPr>
          </a:p>
        </p:txBody>
      </p:sp>
      <p:pic>
        <p:nvPicPr>
          <p:cNvPr id="14" name="Picture 13"/>
          <p:cNvPicPr>
            <a:picLocks noChangeAspect="1"/>
          </p:cNvPicPr>
          <p:nvPr/>
        </p:nvPicPr>
        <p:blipFill>
          <a:blip r:embed="rId6"/>
          <a:stretch>
            <a:fillRect/>
          </a:stretch>
        </p:blipFill>
        <p:spPr>
          <a:xfrm>
            <a:off x="7090084" y="754718"/>
            <a:ext cx="1960575" cy="2637528"/>
          </a:xfrm>
          <a:prstGeom prst="rect">
            <a:avLst/>
          </a:prstGeom>
        </p:spPr>
      </p:pic>
      <p:sp>
        <p:nvSpPr>
          <p:cNvPr id="15" name="TextBox 14"/>
          <p:cNvSpPr txBox="1"/>
          <p:nvPr/>
        </p:nvSpPr>
        <p:spPr>
          <a:xfrm>
            <a:off x="7668395" y="3455176"/>
            <a:ext cx="1041652" cy="215444"/>
          </a:xfrm>
          <a:prstGeom prst="rect">
            <a:avLst/>
          </a:prstGeom>
          <a:noFill/>
        </p:spPr>
        <p:txBody>
          <a:bodyPr wrap="square" rtlCol="0">
            <a:spAutoFit/>
          </a:bodyPr>
          <a:lstStyle/>
          <a:p>
            <a:pPr algn="ctr"/>
            <a:r>
              <a:rPr lang="en-US" sz="800" spc="-10" dirty="0" smtClean="0">
                <a:solidFill>
                  <a:srgbClr val="EF3782"/>
                </a:solidFill>
                <a:latin typeface="Times New Roman" panose="02020603050405020304" pitchFamily="18" charset="0"/>
                <a:ea typeface="+mj-ea"/>
                <a:cs typeface="Times New Roman" panose="02020603050405020304" pitchFamily="18" charset="0"/>
              </a:rPr>
              <a:t>Voltage  Control</a:t>
            </a:r>
            <a:endParaRPr lang="en-US" sz="800" spc="-10" dirty="0">
              <a:solidFill>
                <a:srgbClr val="EF3782"/>
              </a:solidFill>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83336" rIns="0" bIns="0" rtlCol="0">
            <a:spAutoFit/>
          </a:bodyPr>
          <a:lstStyle/>
          <a:p>
            <a:pPr marL="142875">
              <a:lnSpc>
                <a:spcPct val="100000"/>
              </a:lnSpc>
              <a:spcBef>
                <a:spcPts val="100"/>
              </a:spcBef>
            </a:pPr>
            <a:r>
              <a:rPr lang="en-US" sz="2400" dirty="0" smtClean="0"/>
              <a:t>Potential Business Opportunity</a:t>
            </a:r>
            <a:endParaRPr sz="2400" dirty="0"/>
          </a:p>
        </p:txBody>
      </p:sp>
      <p:sp>
        <p:nvSpPr>
          <p:cNvPr id="4" name="object 4"/>
          <p:cNvSpPr txBox="1">
            <a:spLocks noGrp="1"/>
          </p:cNvSpPr>
          <p:nvPr>
            <p:ph type="sldNum" sz="quarter" idx="7"/>
          </p:nvPr>
        </p:nvSpPr>
        <p:spPr>
          <a:prstGeom prst="rect">
            <a:avLst/>
          </a:prstGeom>
        </p:spPr>
        <p:txBody>
          <a:bodyPr vert="horz" wrap="square" lIns="0" tIns="39369" rIns="0" bIns="0" rtlCol="0">
            <a:spAutoFit/>
          </a:bodyPr>
          <a:lstStyle/>
          <a:p>
            <a:pPr marL="132715">
              <a:lnSpc>
                <a:spcPct val="100000"/>
              </a:lnSpc>
              <a:spcBef>
                <a:spcPts val="309"/>
              </a:spcBef>
            </a:pPr>
            <a:fld id="{81D60167-4931-47E6-BA6A-407CBD079E47}" type="slidenum">
              <a:rPr spc="-5" dirty="0"/>
              <a:t>14</a:t>
            </a:fld>
            <a:endParaRPr spc="-5"/>
          </a:p>
        </p:txBody>
      </p:sp>
      <p:sp>
        <p:nvSpPr>
          <p:cNvPr id="5" name="object 5"/>
          <p:cNvSpPr txBox="1"/>
          <p:nvPr/>
        </p:nvSpPr>
        <p:spPr>
          <a:xfrm>
            <a:off x="4633721" y="4959045"/>
            <a:ext cx="892810" cy="114300"/>
          </a:xfrm>
          <a:prstGeom prst="rect">
            <a:avLst/>
          </a:prstGeom>
        </p:spPr>
        <p:txBody>
          <a:bodyPr vert="horz" wrap="square" lIns="0" tIns="0" rIns="0" bIns="0" rtlCol="0">
            <a:spAutoFit/>
          </a:bodyPr>
          <a:lstStyle/>
          <a:p>
            <a:pPr marL="12700">
              <a:lnSpc>
                <a:spcPts val="760"/>
              </a:lnSpc>
            </a:pPr>
            <a:r>
              <a:rPr sz="700">
                <a:solidFill>
                  <a:srgbClr val="404040"/>
                </a:solidFill>
                <a:latin typeface="Calibri"/>
                <a:cs typeface="Calibri"/>
              </a:rPr>
              <a:t>Document</a:t>
            </a:r>
            <a:r>
              <a:rPr sz="700" spc="-35">
                <a:solidFill>
                  <a:srgbClr val="404040"/>
                </a:solidFill>
                <a:latin typeface="Calibri"/>
                <a:cs typeface="Calibri"/>
              </a:rPr>
              <a:t> </a:t>
            </a:r>
            <a:r>
              <a:rPr sz="700" spc="-10">
                <a:solidFill>
                  <a:srgbClr val="404040"/>
                </a:solidFill>
                <a:latin typeface="Calibri"/>
                <a:cs typeface="Calibri"/>
              </a:rPr>
              <a:t>Classification</a:t>
            </a:r>
            <a:endParaRPr sz="700">
              <a:latin typeface="Calibri"/>
              <a:cs typeface="Calibri"/>
            </a:endParaRPr>
          </a:p>
        </p:txBody>
      </p:sp>
      <p:sp>
        <p:nvSpPr>
          <p:cNvPr id="7" name="Rectangle 6"/>
          <p:cNvSpPr/>
          <p:nvPr/>
        </p:nvSpPr>
        <p:spPr>
          <a:xfrm>
            <a:off x="508125" y="887689"/>
            <a:ext cx="8093433" cy="3046988"/>
          </a:xfrm>
          <a:prstGeom prst="rect">
            <a:avLst/>
          </a:prstGeom>
        </p:spPr>
        <p:txBody>
          <a:bodyPr wrap="square">
            <a:spAutoFit/>
          </a:bodyPr>
          <a:lstStyle/>
          <a:p>
            <a:pPr marL="171450" indent="-171450">
              <a:lnSpc>
                <a:spcPct val="200000"/>
              </a:lnSpc>
              <a:buFont typeface="Wingdings" panose="05000000000000000000" pitchFamily="2" charset="2"/>
              <a:buChar char="Ø"/>
            </a:pPr>
            <a:r>
              <a:rPr lang="en-US" sz="1200" dirty="0" smtClean="0">
                <a:solidFill>
                  <a:schemeClr val="tx1"/>
                </a:solidFill>
                <a:latin typeface="Times New Roman" panose="02020603050405020304" pitchFamily="18" charset="0"/>
                <a:cs typeface="Times New Roman" panose="02020603050405020304" pitchFamily="18" charset="0"/>
              </a:rPr>
              <a:t>The Economic Survey of India </a:t>
            </a:r>
            <a:r>
              <a:rPr lang="en-US" sz="1200" b="1" dirty="0" smtClean="0">
                <a:solidFill>
                  <a:schemeClr val="tx1"/>
                </a:solidFill>
                <a:latin typeface="Times New Roman" panose="02020603050405020304" pitchFamily="18" charset="0"/>
                <a:cs typeface="Times New Roman" panose="02020603050405020304" pitchFamily="18" charset="0"/>
              </a:rPr>
              <a:t>2023</a:t>
            </a:r>
            <a:r>
              <a:rPr lang="en-US" sz="1200" dirty="0" smtClean="0">
                <a:solidFill>
                  <a:schemeClr val="tx1"/>
                </a:solidFill>
                <a:latin typeface="Times New Roman" panose="02020603050405020304" pitchFamily="18" charset="0"/>
                <a:cs typeface="Times New Roman" panose="02020603050405020304" pitchFamily="18" charset="0"/>
              </a:rPr>
              <a:t> highlighted </a:t>
            </a:r>
            <a:r>
              <a:rPr lang="en-US" sz="1200" dirty="0">
                <a:solidFill>
                  <a:schemeClr val="tx1"/>
                </a:solidFill>
                <a:latin typeface="Times New Roman" panose="02020603050405020304" pitchFamily="18" charset="0"/>
                <a:cs typeface="Times New Roman" panose="02020603050405020304" pitchFamily="18" charset="0"/>
              </a:rPr>
              <a:t>that India’s agriculture sector has grown </a:t>
            </a:r>
            <a:r>
              <a:rPr lang="en-US" sz="1200" b="1" dirty="0">
                <a:solidFill>
                  <a:schemeClr val="tx1"/>
                </a:solidFill>
                <a:latin typeface="Times New Roman" panose="02020603050405020304" pitchFamily="18" charset="0"/>
                <a:cs typeface="Times New Roman" panose="02020603050405020304" pitchFamily="18" charset="0"/>
              </a:rPr>
              <a:t>4.6</a:t>
            </a:r>
            <a:r>
              <a:rPr lang="en-US" sz="1200" dirty="0">
                <a:solidFill>
                  <a:schemeClr val="tx1"/>
                </a:solidFill>
                <a:latin typeface="Times New Roman" panose="02020603050405020304" pitchFamily="18" charset="0"/>
                <a:cs typeface="Times New Roman" panose="02020603050405020304" pitchFamily="18" charset="0"/>
              </a:rPr>
              <a:t> per cent over the last six years with over </a:t>
            </a:r>
            <a:r>
              <a:rPr lang="en-US" sz="1200" b="1" dirty="0">
                <a:solidFill>
                  <a:schemeClr val="tx1"/>
                </a:solidFill>
                <a:latin typeface="Times New Roman" panose="02020603050405020304" pitchFamily="18" charset="0"/>
                <a:cs typeface="Times New Roman" panose="02020603050405020304" pitchFamily="18" charset="0"/>
              </a:rPr>
              <a:t>1000</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agri</a:t>
            </a:r>
            <a:r>
              <a:rPr lang="en-US" sz="1200" dirty="0">
                <a:solidFill>
                  <a:schemeClr val="tx1"/>
                </a:solidFill>
                <a:latin typeface="Times New Roman" panose="02020603050405020304" pitchFamily="18" charset="0"/>
                <a:cs typeface="Times New Roman" panose="02020603050405020304" pitchFamily="18" charset="0"/>
              </a:rPr>
              <a:t>-tech start-ups having emerged in the </a:t>
            </a:r>
            <a:r>
              <a:rPr lang="en-US" sz="1200" dirty="0" smtClean="0">
                <a:solidFill>
                  <a:schemeClr val="tx1"/>
                </a:solidFill>
                <a:latin typeface="Times New Roman" panose="02020603050405020304" pitchFamily="18" charset="0"/>
                <a:cs typeface="Times New Roman" panose="02020603050405020304" pitchFamily="18" charset="0"/>
              </a:rPr>
              <a:t>sector.</a:t>
            </a:r>
          </a:p>
          <a:p>
            <a:pPr marL="171450" indent="-171450">
              <a:lnSpc>
                <a:spcPct val="200000"/>
              </a:lnSpc>
              <a:buFont typeface="Wingdings" panose="05000000000000000000" pitchFamily="2" charset="2"/>
              <a:buChar char="Ø"/>
            </a:pPr>
            <a:r>
              <a:rPr lang="en-US" sz="1200" dirty="0" smtClean="0">
                <a:latin typeface="Times New Roman" panose="02020603050405020304" pitchFamily="18" charset="0"/>
                <a:cs typeface="Times New Roman" panose="02020603050405020304" pitchFamily="18" charset="0"/>
              </a:rPr>
              <a:t>Agriculture </a:t>
            </a:r>
            <a:r>
              <a:rPr lang="en-US" sz="1200" dirty="0">
                <a:latin typeface="Times New Roman" panose="02020603050405020304" pitchFamily="18" charset="0"/>
                <a:cs typeface="Times New Roman" panose="02020603050405020304" pitchFamily="18" charset="0"/>
              </a:rPr>
              <a:t>industry in India contributes significantly to the country's economy, accounting for approximately </a:t>
            </a:r>
            <a:r>
              <a:rPr lang="en-US" sz="1200" b="1" dirty="0">
                <a:latin typeface="Times New Roman" panose="02020603050405020304" pitchFamily="18" charset="0"/>
                <a:cs typeface="Times New Roman" panose="02020603050405020304" pitchFamily="18" charset="0"/>
              </a:rPr>
              <a:t>16</a:t>
            </a:r>
            <a:r>
              <a:rPr lang="en-US" sz="1200" dirty="0">
                <a:latin typeface="Times New Roman" panose="02020603050405020304" pitchFamily="18" charset="0"/>
                <a:cs typeface="Times New Roman" panose="02020603050405020304" pitchFamily="18" charset="0"/>
              </a:rPr>
              <a:t> per cent of the GDP and employing </a:t>
            </a:r>
            <a:r>
              <a:rPr lang="en-US" sz="1200" b="1" dirty="0">
                <a:latin typeface="Times New Roman" panose="02020603050405020304" pitchFamily="18" charset="0"/>
                <a:cs typeface="Times New Roman" panose="02020603050405020304" pitchFamily="18" charset="0"/>
              </a:rPr>
              <a:t>44</a:t>
            </a:r>
            <a:r>
              <a:rPr lang="en-US" sz="1200" dirty="0">
                <a:latin typeface="Times New Roman" panose="02020603050405020304" pitchFamily="18" charset="0"/>
                <a:cs typeface="Times New Roman" panose="02020603050405020304" pitchFamily="18" charset="0"/>
              </a:rPr>
              <a:t> per cent of the national </a:t>
            </a:r>
            <a:r>
              <a:rPr lang="en-US" sz="1200" dirty="0" smtClean="0">
                <a:latin typeface="Times New Roman" panose="02020603050405020304" pitchFamily="18" charset="0"/>
                <a:cs typeface="Times New Roman" panose="02020603050405020304" pitchFamily="18" charset="0"/>
              </a:rPr>
              <a:t>workforce.</a:t>
            </a:r>
          </a:p>
          <a:p>
            <a:pPr marL="171450" indent="-171450">
              <a:lnSpc>
                <a:spcPct val="200000"/>
              </a:lnSpc>
              <a:buFont typeface="Wingdings" panose="05000000000000000000" pitchFamily="2" charset="2"/>
              <a:buChar char="Ø"/>
            </a:pPr>
            <a:r>
              <a:rPr lang="en-US" sz="1200" dirty="0" smtClean="0">
                <a:solidFill>
                  <a:schemeClr val="tx1"/>
                </a:solidFill>
                <a:latin typeface="Times New Roman" panose="02020603050405020304" pitchFamily="18" charset="0"/>
                <a:cs typeface="Times New Roman" panose="02020603050405020304" pitchFamily="18" charset="0"/>
              </a:rPr>
              <a:t>Ernst &amp; Young Report estimates that </a:t>
            </a:r>
            <a:r>
              <a:rPr lang="en-US" sz="1200" dirty="0" err="1" smtClean="0">
                <a:solidFill>
                  <a:schemeClr val="tx1"/>
                </a:solidFill>
                <a:latin typeface="Times New Roman" panose="02020603050405020304" pitchFamily="18" charset="0"/>
                <a:cs typeface="Times New Roman" panose="02020603050405020304" pitchFamily="18" charset="0"/>
              </a:rPr>
              <a:t>agri</a:t>
            </a:r>
            <a:r>
              <a:rPr lang="en-US" sz="1200" dirty="0" smtClean="0">
                <a:solidFill>
                  <a:schemeClr val="tx1"/>
                </a:solidFill>
                <a:latin typeface="Times New Roman" panose="02020603050405020304" pitchFamily="18" charset="0"/>
                <a:cs typeface="Times New Roman" panose="02020603050405020304" pitchFamily="18" charset="0"/>
              </a:rPr>
              <a:t>-tech startups in India offer an opportunity of </a:t>
            </a:r>
            <a:r>
              <a:rPr lang="en-US" sz="1200" b="1" dirty="0" smtClean="0">
                <a:solidFill>
                  <a:schemeClr val="tx1"/>
                </a:solidFill>
                <a:latin typeface="Times New Roman" panose="02020603050405020304" pitchFamily="18" charset="0"/>
                <a:cs typeface="Times New Roman" panose="02020603050405020304" pitchFamily="18" charset="0"/>
              </a:rPr>
              <a:t>$ 24 billion</a:t>
            </a:r>
            <a:r>
              <a:rPr lang="en-US" sz="1200" dirty="0" smtClean="0">
                <a:solidFill>
                  <a:schemeClr val="tx1"/>
                </a:solidFill>
                <a:latin typeface="Times New Roman" panose="02020603050405020304" pitchFamily="18" charset="0"/>
                <a:cs typeface="Times New Roman" panose="02020603050405020304" pitchFamily="18" charset="0"/>
              </a:rPr>
              <a:t>, and the industry is still significantly untapped.</a:t>
            </a:r>
          </a:p>
          <a:p>
            <a:pPr marL="171450" indent="-171450">
              <a:lnSpc>
                <a:spcPct val="200000"/>
              </a:lnSpc>
              <a:buFont typeface="Wingdings" panose="05000000000000000000" pitchFamily="2" charset="2"/>
              <a:buChar char="Ø"/>
            </a:pPr>
            <a:r>
              <a:rPr lang="en-US" sz="1200" dirty="0" smtClean="0">
                <a:solidFill>
                  <a:schemeClr val="tx1"/>
                </a:solidFill>
                <a:latin typeface="Times New Roman" panose="02020603050405020304" pitchFamily="18" charset="0"/>
                <a:cs typeface="Times New Roman" panose="02020603050405020304" pitchFamily="18" charset="0"/>
              </a:rPr>
              <a:t>The rural micro-finance industry went from INR </a:t>
            </a:r>
            <a:r>
              <a:rPr lang="en-US" sz="1200" b="1" dirty="0" smtClean="0">
                <a:solidFill>
                  <a:schemeClr val="tx1"/>
                </a:solidFill>
                <a:latin typeface="Times New Roman" panose="02020603050405020304" pitchFamily="18" charset="0"/>
                <a:cs typeface="Times New Roman" panose="02020603050405020304" pitchFamily="18" charset="0"/>
              </a:rPr>
              <a:t>1.22 trillion </a:t>
            </a:r>
            <a:r>
              <a:rPr lang="en-US" sz="1200" dirty="0" smtClean="0">
                <a:solidFill>
                  <a:schemeClr val="tx1"/>
                </a:solidFill>
                <a:latin typeface="Times New Roman" panose="02020603050405020304" pitchFamily="18" charset="0"/>
                <a:cs typeface="Times New Roman" panose="02020603050405020304" pitchFamily="18" charset="0"/>
              </a:rPr>
              <a:t>in December </a:t>
            </a:r>
            <a:r>
              <a:rPr lang="en-US" sz="1200" b="1" dirty="0" smtClean="0">
                <a:solidFill>
                  <a:schemeClr val="tx1"/>
                </a:solidFill>
                <a:latin typeface="Times New Roman" panose="02020603050405020304" pitchFamily="18" charset="0"/>
                <a:cs typeface="Times New Roman" panose="02020603050405020304" pitchFamily="18" charset="0"/>
              </a:rPr>
              <a:t>2019 to INR 1.46 </a:t>
            </a:r>
            <a:r>
              <a:rPr lang="en-US" sz="1200" dirty="0" smtClean="0">
                <a:solidFill>
                  <a:schemeClr val="tx1"/>
                </a:solidFill>
                <a:latin typeface="Times New Roman" panose="02020603050405020304" pitchFamily="18" charset="0"/>
                <a:cs typeface="Times New Roman" panose="02020603050405020304" pitchFamily="18" charset="0"/>
              </a:rPr>
              <a:t>trillion in March 2021.</a:t>
            </a:r>
          </a:p>
          <a:p>
            <a:pPr marL="171450" indent="-171450">
              <a:lnSpc>
                <a:spcPct val="200000"/>
              </a:lnSpc>
              <a:buFont typeface="Wingdings" panose="05000000000000000000" pitchFamily="2" charset="2"/>
              <a:buChar char="Ø"/>
            </a:pPr>
            <a:r>
              <a:rPr lang="en-US" sz="1200" dirty="0">
                <a:solidFill>
                  <a:schemeClr val="tx1"/>
                </a:solidFill>
                <a:latin typeface="Times New Roman" panose="02020603050405020304" pitchFamily="18" charset="0"/>
                <a:cs typeface="Times New Roman" panose="02020603050405020304" pitchFamily="18" charset="0"/>
              </a:rPr>
              <a:t>Private equity investment in </a:t>
            </a:r>
            <a:r>
              <a:rPr lang="en-US" sz="1200" dirty="0" err="1">
                <a:solidFill>
                  <a:schemeClr val="tx1"/>
                </a:solidFill>
                <a:latin typeface="Times New Roman" panose="02020603050405020304" pitchFamily="18" charset="0"/>
                <a:cs typeface="Times New Roman" panose="02020603050405020304" pitchFamily="18" charset="0"/>
              </a:rPr>
              <a:t>agri</a:t>
            </a:r>
            <a:r>
              <a:rPr lang="en-US" sz="1200" dirty="0">
                <a:solidFill>
                  <a:schemeClr val="tx1"/>
                </a:solidFill>
                <a:latin typeface="Times New Roman" panose="02020603050405020304" pitchFamily="18" charset="0"/>
                <a:cs typeface="Times New Roman" panose="02020603050405020304" pitchFamily="18" charset="0"/>
              </a:rPr>
              <a:t>-tech businesses to increase by 50 percent, totaling </a:t>
            </a:r>
            <a:r>
              <a:rPr lang="en-US" sz="1200" b="1" dirty="0">
                <a:solidFill>
                  <a:schemeClr val="tx1"/>
                </a:solidFill>
                <a:latin typeface="Times New Roman" panose="02020603050405020304" pitchFamily="18" charset="0"/>
                <a:cs typeface="Times New Roman" panose="02020603050405020304" pitchFamily="18" charset="0"/>
              </a:rPr>
              <a:t>INR 66 </a:t>
            </a:r>
            <a:r>
              <a:rPr lang="en-US" sz="1200" b="1" dirty="0" smtClean="0">
                <a:solidFill>
                  <a:schemeClr val="tx1"/>
                </a:solidFill>
                <a:latin typeface="Times New Roman" panose="02020603050405020304" pitchFamily="18" charset="0"/>
                <a:cs typeface="Times New Roman" panose="02020603050405020304" pitchFamily="18" charset="0"/>
              </a:rPr>
              <a:t>billion.</a:t>
            </a:r>
            <a:endParaRPr lang="en-US" sz="12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298" y="2380614"/>
            <a:ext cx="1200785" cy="360680"/>
          </a:xfrm>
          <a:prstGeom prst="rect">
            <a:avLst/>
          </a:prstGeom>
        </p:spPr>
        <p:txBody>
          <a:bodyPr vert="horz" wrap="square" lIns="0" tIns="12065" rIns="0" bIns="0" rtlCol="0">
            <a:spAutoFit/>
          </a:bodyPr>
          <a:lstStyle/>
          <a:p>
            <a:pPr marL="12700">
              <a:lnSpc>
                <a:spcPct val="100000"/>
              </a:lnSpc>
              <a:spcBef>
                <a:spcPts val="95"/>
              </a:spcBef>
            </a:pPr>
            <a:r>
              <a:rPr sz="2200">
                <a:solidFill>
                  <a:srgbClr val="404040"/>
                </a:solidFill>
              </a:rPr>
              <a:t>Thank</a:t>
            </a:r>
            <a:r>
              <a:rPr sz="2200" spc="-45">
                <a:solidFill>
                  <a:srgbClr val="404040"/>
                </a:solidFill>
              </a:rPr>
              <a:t> </a:t>
            </a:r>
            <a:r>
              <a:rPr sz="2200" spc="-25">
                <a:solidFill>
                  <a:srgbClr val="404040"/>
                </a:solidFill>
              </a:rPr>
              <a:t>you</a:t>
            </a:r>
            <a:endParaRPr sz="2200"/>
          </a:p>
        </p:txBody>
      </p:sp>
      <p:pic>
        <p:nvPicPr>
          <p:cNvPr id="3" name="object 3"/>
          <p:cNvPicPr/>
          <p:nvPr/>
        </p:nvPicPr>
        <p:blipFill>
          <a:blip r:embed="rId2" cstate="print"/>
          <a:stretch>
            <a:fillRect/>
          </a:stretch>
        </p:blipFill>
        <p:spPr>
          <a:xfrm>
            <a:off x="292608" y="216408"/>
            <a:ext cx="1315212" cy="362712"/>
          </a:xfrm>
          <a:prstGeom prst="rect">
            <a:avLst/>
          </a:prstGeom>
        </p:spPr>
      </p:pic>
      <p:pic>
        <p:nvPicPr>
          <p:cNvPr id="4" name="object 4"/>
          <p:cNvPicPr/>
          <p:nvPr/>
        </p:nvPicPr>
        <p:blipFill>
          <a:blip r:embed="rId3" cstate="print"/>
          <a:stretch>
            <a:fillRect/>
          </a:stretch>
        </p:blipFill>
        <p:spPr>
          <a:xfrm>
            <a:off x="7773923" y="470916"/>
            <a:ext cx="1092707" cy="138684"/>
          </a:xfrm>
          <a:prstGeom prst="rect">
            <a:avLst/>
          </a:prstGeom>
        </p:spPr>
      </p:pic>
      <p:sp>
        <p:nvSpPr>
          <p:cNvPr id="5" name="object 5"/>
          <p:cNvSpPr txBox="1"/>
          <p:nvPr/>
        </p:nvSpPr>
        <p:spPr>
          <a:xfrm>
            <a:off x="285394" y="4911648"/>
            <a:ext cx="1900555" cy="132080"/>
          </a:xfrm>
          <a:prstGeom prst="rect">
            <a:avLst/>
          </a:prstGeom>
        </p:spPr>
        <p:txBody>
          <a:bodyPr vert="horz" wrap="square" lIns="0" tIns="12065" rIns="0" bIns="0" rtlCol="0">
            <a:spAutoFit/>
          </a:bodyPr>
          <a:lstStyle/>
          <a:p>
            <a:pPr marL="12700">
              <a:lnSpc>
                <a:spcPct val="100000"/>
              </a:lnSpc>
              <a:spcBef>
                <a:spcPts val="95"/>
              </a:spcBef>
            </a:pPr>
            <a:r>
              <a:rPr sz="700" spc="-10">
                <a:solidFill>
                  <a:srgbClr val="EF3782"/>
                </a:solidFill>
                <a:latin typeface="Calibri"/>
                <a:cs typeface="Calibri"/>
              </a:rPr>
              <a:t>Copyright</a:t>
            </a:r>
            <a:r>
              <a:rPr sz="700" spc="10">
                <a:solidFill>
                  <a:srgbClr val="EF3782"/>
                </a:solidFill>
                <a:latin typeface="Calibri"/>
                <a:cs typeface="Calibri"/>
              </a:rPr>
              <a:t> </a:t>
            </a:r>
            <a:r>
              <a:rPr sz="700">
                <a:solidFill>
                  <a:srgbClr val="EF3782"/>
                </a:solidFill>
                <a:latin typeface="Calibri"/>
                <a:cs typeface="Calibri"/>
              </a:rPr>
              <a:t>© 2021 Tata</a:t>
            </a:r>
            <a:r>
              <a:rPr sz="700" spc="-5">
                <a:solidFill>
                  <a:srgbClr val="EF3782"/>
                </a:solidFill>
                <a:latin typeface="Calibri"/>
                <a:cs typeface="Calibri"/>
              </a:rPr>
              <a:t> </a:t>
            </a:r>
            <a:r>
              <a:rPr sz="700" spc="-10">
                <a:solidFill>
                  <a:srgbClr val="EF3782"/>
                </a:solidFill>
                <a:latin typeface="Calibri"/>
                <a:cs typeface="Calibri"/>
              </a:rPr>
              <a:t>Consultancy</a:t>
            </a:r>
            <a:r>
              <a:rPr sz="700" spc="5">
                <a:solidFill>
                  <a:srgbClr val="EF3782"/>
                </a:solidFill>
                <a:latin typeface="Calibri"/>
                <a:cs typeface="Calibri"/>
              </a:rPr>
              <a:t> </a:t>
            </a:r>
            <a:r>
              <a:rPr sz="700">
                <a:solidFill>
                  <a:srgbClr val="EF3782"/>
                </a:solidFill>
                <a:latin typeface="Calibri"/>
                <a:cs typeface="Calibri"/>
              </a:rPr>
              <a:t>Services</a:t>
            </a:r>
            <a:r>
              <a:rPr sz="700" spc="5">
                <a:solidFill>
                  <a:srgbClr val="EF3782"/>
                </a:solidFill>
                <a:latin typeface="Calibri"/>
                <a:cs typeface="Calibri"/>
              </a:rPr>
              <a:t> </a:t>
            </a:r>
            <a:r>
              <a:rPr sz="700" spc="-10">
                <a:solidFill>
                  <a:srgbClr val="EF3782"/>
                </a:solidFill>
                <a:latin typeface="Calibri"/>
                <a:cs typeface="Calibri"/>
              </a:rPr>
              <a:t>Limited</a:t>
            </a:r>
            <a:endParaRPr sz="700">
              <a:latin typeface="Calibri"/>
              <a:cs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83336" rIns="0" bIns="0" rtlCol="0">
            <a:spAutoFit/>
          </a:bodyPr>
          <a:lstStyle/>
          <a:p>
            <a:pPr marL="142875">
              <a:lnSpc>
                <a:spcPct val="100000"/>
              </a:lnSpc>
              <a:spcBef>
                <a:spcPts val="100"/>
              </a:spcBef>
            </a:pPr>
            <a:r>
              <a:rPr lang="en-US" sz="2400" dirty="0" smtClean="0"/>
              <a:t>What's Next?</a:t>
            </a:r>
            <a:endParaRPr sz="2400" dirty="0"/>
          </a:p>
        </p:txBody>
      </p:sp>
      <p:sp>
        <p:nvSpPr>
          <p:cNvPr id="4" name="object 4"/>
          <p:cNvSpPr txBox="1">
            <a:spLocks noGrp="1"/>
          </p:cNvSpPr>
          <p:nvPr>
            <p:ph type="sldNum" sz="quarter" idx="7"/>
          </p:nvPr>
        </p:nvSpPr>
        <p:spPr>
          <a:prstGeom prst="rect">
            <a:avLst/>
          </a:prstGeom>
        </p:spPr>
        <p:txBody>
          <a:bodyPr vert="horz" wrap="square" lIns="0" tIns="39369" rIns="0" bIns="0" rtlCol="0">
            <a:spAutoFit/>
          </a:bodyPr>
          <a:lstStyle/>
          <a:p>
            <a:pPr marL="132715">
              <a:lnSpc>
                <a:spcPct val="100000"/>
              </a:lnSpc>
              <a:spcBef>
                <a:spcPts val="309"/>
              </a:spcBef>
            </a:pPr>
            <a:fld id="{81D60167-4931-47E6-BA6A-407CBD079E47}" type="slidenum">
              <a:rPr spc="-5" dirty="0"/>
              <a:t>16</a:t>
            </a:fld>
            <a:endParaRPr spc="-5"/>
          </a:p>
        </p:txBody>
      </p:sp>
      <p:sp>
        <p:nvSpPr>
          <p:cNvPr id="5" name="object 5"/>
          <p:cNvSpPr txBox="1"/>
          <p:nvPr/>
        </p:nvSpPr>
        <p:spPr>
          <a:xfrm>
            <a:off x="4633721" y="4959045"/>
            <a:ext cx="892810" cy="114300"/>
          </a:xfrm>
          <a:prstGeom prst="rect">
            <a:avLst/>
          </a:prstGeom>
        </p:spPr>
        <p:txBody>
          <a:bodyPr vert="horz" wrap="square" lIns="0" tIns="0" rIns="0" bIns="0" rtlCol="0">
            <a:spAutoFit/>
          </a:bodyPr>
          <a:lstStyle/>
          <a:p>
            <a:pPr marL="12700">
              <a:lnSpc>
                <a:spcPts val="760"/>
              </a:lnSpc>
            </a:pPr>
            <a:r>
              <a:rPr sz="700">
                <a:solidFill>
                  <a:srgbClr val="404040"/>
                </a:solidFill>
                <a:latin typeface="Calibri"/>
                <a:cs typeface="Calibri"/>
              </a:rPr>
              <a:t>Document</a:t>
            </a:r>
            <a:r>
              <a:rPr sz="700" spc="-35">
                <a:solidFill>
                  <a:srgbClr val="404040"/>
                </a:solidFill>
                <a:latin typeface="Calibri"/>
                <a:cs typeface="Calibri"/>
              </a:rPr>
              <a:t> </a:t>
            </a:r>
            <a:r>
              <a:rPr sz="700" spc="-10">
                <a:solidFill>
                  <a:srgbClr val="404040"/>
                </a:solidFill>
                <a:latin typeface="Calibri"/>
                <a:cs typeface="Calibri"/>
              </a:rPr>
              <a:t>Classification</a:t>
            </a:r>
            <a:endParaRPr sz="700">
              <a:latin typeface="Calibri"/>
              <a:cs typeface="Calibri"/>
            </a:endParaRPr>
          </a:p>
        </p:txBody>
      </p:sp>
      <p:pic>
        <p:nvPicPr>
          <p:cNvPr id="3" name="Picture 2"/>
          <p:cNvPicPr>
            <a:picLocks noChangeAspect="1"/>
          </p:cNvPicPr>
          <p:nvPr/>
        </p:nvPicPr>
        <p:blipFill rotWithShape="1">
          <a:blip r:embed="rId2"/>
          <a:srcRect l="1" r="1030"/>
          <a:stretch/>
        </p:blipFill>
        <p:spPr>
          <a:xfrm>
            <a:off x="264363" y="982132"/>
            <a:ext cx="3587970" cy="3517801"/>
          </a:xfrm>
          <a:prstGeom prst="rect">
            <a:avLst/>
          </a:prstGeom>
        </p:spPr>
      </p:pic>
      <p:pic>
        <p:nvPicPr>
          <p:cNvPr id="6" name="Picture 5"/>
          <p:cNvPicPr>
            <a:picLocks noChangeAspect="1"/>
          </p:cNvPicPr>
          <p:nvPr/>
        </p:nvPicPr>
        <p:blipFill>
          <a:blip r:embed="rId3"/>
          <a:stretch>
            <a:fillRect/>
          </a:stretch>
        </p:blipFill>
        <p:spPr>
          <a:xfrm>
            <a:off x="4119807" y="656081"/>
            <a:ext cx="4656047" cy="1694448"/>
          </a:xfrm>
          <a:prstGeom prst="rect">
            <a:avLst/>
          </a:prstGeom>
        </p:spPr>
      </p:pic>
      <p:pic>
        <p:nvPicPr>
          <p:cNvPr id="9" name="Content Placeholder 4" descr="A drone with propellers and wires&#10;&#10;Description automatically generated">
            <a:extLst>
              <a:ext uri="{FF2B5EF4-FFF2-40B4-BE49-F238E27FC236}">
                <a16:creationId xmlns="" xmlns:a16="http://schemas.microsoft.com/office/drawing/2014/main" id="{FAF028C6-861B-FF93-2B35-4A100D6EC8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785" b="1946"/>
          <a:stretch/>
        </p:blipFill>
        <p:spPr>
          <a:xfrm>
            <a:off x="4633721" y="2480416"/>
            <a:ext cx="3974283" cy="2235517"/>
          </a:xfrm>
          <a:prstGeom prst="rect">
            <a:avLst/>
          </a:prstGeom>
        </p:spPr>
      </p:pic>
    </p:spTree>
    <p:extLst>
      <p:ext uri="{BB962C8B-B14F-4D97-AF65-F5344CB8AC3E}">
        <p14:creationId xmlns:p14="http://schemas.microsoft.com/office/powerpoint/2010/main" val="2694094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8" descr="Cow electrocuted - Star of Mysore"/>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13" name="AutoShape 10" descr="Cow electrocuted - Star of Mysore"/>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7" name="object 2"/>
          <p:cNvSpPr txBox="1">
            <a:spLocks/>
          </p:cNvSpPr>
          <p:nvPr/>
        </p:nvSpPr>
        <p:spPr>
          <a:xfrm>
            <a:off x="264363" y="-5715"/>
            <a:ext cx="7092899" cy="661796"/>
          </a:xfrm>
          <a:prstGeom prst="rect">
            <a:avLst/>
          </a:prstGeom>
        </p:spPr>
        <p:txBody>
          <a:bodyPr vert="horz" wrap="square" lIns="0" tIns="283336" rIns="0" bIns="0" rtlCol="0">
            <a:spAutoFit/>
          </a:bodyPr>
          <a:lstStyle>
            <a:lvl1pPr>
              <a:defRPr>
                <a:latin typeface="+mj-lt"/>
                <a:ea typeface="+mj-ea"/>
                <a:cs typeface="+mj-cs"/>
              </a:defRPr>
            </a:lvl1pPr>
          </a:lstStyle>
          <a:p>
            <a:pPr marL="142875">
              <a:spcBef>
                <a:spcPts val="100"/>
              </a:spcBef>
            </a:pPr>
            <a:r>
              <a:rPr lang="en-US" sz="2400" dirty="0" smtClean="0">
                <a:solidFill>
                  <a:srgbClr val="EF3782"/>
                </a:solidFill>
                <a:latin typeface="Calibri"/>
                <a:cs typeface="Calibri"/>
              </a:rPr>
              <a:t>Overview</a:t>
            </a:r>
            <a:endParaRPr lang="en-US" sz="2400" dirty="0">
              <a:solidFill>
                <a:srgbClr val="EF3782"/>
              </a:solidFill>
              <a:latin typeface="Calibri"/>
              <a:cs typeface="Calibri"/>
            </a:endParaRPr>
          </a:p>
        </p:txBody>
      </p:sp>
      <p:grpSp>
        <p:nvGrpSpPr>
          <p:cNvPr id="18" name="Group 17"/>
          <p:cNvGrpSpPr/>
          <p:nvPr/>
        </p:nvGrpSpPr>
        <p:grpSpPr>
          <a:xfrm>
            <a:off x="1134158" y="677812"/>
            <a:ext cx="6711805" cy="4001922"/>
            <a:chOff x="264364" y="713216"/>
            <a:chExt cx="6711805" cy="4001922"/>
          </a:xfrm>
        </p:grpSpPr>
        <p:pic>
          <p:nvPicPr>
            <p:cNvPr id="1026" name="Picture 2" descr="District-Level Database for Indian Agriculture and Allied Sectors - TC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477" y="1017543"/>
              <a:ext cx="3008321" cy="1831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THE INDIAN LIVESTOCK SECTOR - AN OVERVIEW AND ITS ROLE ON AGRICULTURAL  SUSTAINABILITY"/>
            <p:cNvPicPr>
              <a:picLocks noChangeAspect="1" noChangeArrowheads="1"/>
            </p:cNvPicPr>
            <p:nvPr/>
          </p:nvPicPr>
          <p:blipFill rotWithShape="1">
            <a:blip r:embed="rId3">
              <a:extLst>
                <a:ext uri="{28A0092B-C50C-407E-A947-70E740481C1C}">
                  <a14:useLocalDpi xmlns:a14="http://schemas.microsoft.com/office/drawing/2010/main" val="0"/>
                </a:ext>
              </a:extLst>
            </a:blip>
            <a:srcRect l="7542" r="7669"/>
            <a:stretch/>
          </p:blipFill>
          <p:spPr bwMode="auto">
            <a:xfrm>
              <a:off x="4197540" y="1011709"/>
              <a:ext cx="2778629" cy="18433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264364" y="3006978"/>
              <a:ext cx="5972886" cy="1708160"/>
            </a:xfrm>
            <a:prstGeom prst="rect">
              <a:avLst/>
            </a:prstGeom>
          </p:spPr>
          <p:txBody>
            <a:bodyPr wrap="square">
              <a:spAutoFit/>
            </a:bodyPr>
            <a:lstStyle/>
            <a:p>
              <a:pPr marL="171450" indent="-171450" algn="just">
                <a:lnSpc>
                  <a:spcPct val="150000"/>
                </a:lnSpc>
                <a:buFont typeface="Wingdings" panose="05000000000000000000" pitchFamily="2" charset="2"/>
                <a:buChar char="Ø"/>
              </a:pPr>
              <a:r>
                <a:rPr lang="en-US" sz="1000" b="0" dirty="0" smtClean="0">
                  <a:solidFill>
                    <a:srgbClr val="2D2D2D"/>
                  </a:solidFill>
                  <a:effectLst/>
                  <a:latin typeface="Times New Roman" panose="02020603050405020304" pitchFamily="18" charset="0"/>
                  <a:cs typeface="Times New Roman" panose="02020603050405020304" pitchFamily="18" charset="0"/>
                </a:rPr>
                <a:t>Agriculture industry in India size reached </a:t>
              </a:r>
              <a:r>
                <a:rPr lang="en-US" sz="1000" b="1" dirty="0" smtClean="0">
                  <a:solidFill>
                    <a:srgbClr val="2D2D2D"/>
                  </a:solidFill>
                  <a:effectLst/>
                  <a:latin typeface="Times New Roman" panose="02020603050405020304" pitchFamily="18" charset="0"/>
                  <a:cs typeface="Times New Roman" panose="02020603050405020304" pitchFamily="18" charset="0"/>
                </a:rPr>
                <a:t>INR 80,550 </a:t>
              </a:r>
              <a:r>
                <a:rPr lang="en-US" sz="1000" b="0" dirty="0" smtClean="0">
                  <a:solidFill>
                    <a:srgbClr val="2D2D2D"/>
                  </a:solidFill>
                  <a:effectLst/>
                  <a:latin typeface="Times New Roman" panose="02020603050405020304" pitchFamily="18" charset="0"/>
                  <a:cs typeface="Times New Roman" panose="02020603050405020304" pitchFamily="18" charset="0"/>
                </a:rPr>
                <a:t>Billion in 2022. </a:t>
              </a:r>
            </a:p>
            <a:p>
              <a:pPr marL="171450" indent="-171450" algn="just">
                <a:lnSpc>
                  <a:spcPct val="150000"/>
                </a:lnSpc>
                <a:buFont typeface="Wingdings" panose="05000000000000000000" pitchFamily="2" charset="2"/>
                <a:buChar char="Ø"/>
              </a:pPr>
              <a:r>
                <a:rPr lang="en-US" sz="1000" b="0" dirty="0" smtClean="0">
                  <a:solidFill>
                    <a:srgbClr val="2D2D2D"/>
                  </a:solidFill>
                  <a:effectLst/>
                  <a:latin typeface="Times New Roman" panose="02020603050405020304" pitchFamily="18" charset="0"/>
                  <a:cs typeface="Times New Roman" panose="02020603050405020304" pitchFamily="18" charset="0"/>
                </a:rPr>
                <a:t>Market to reach </a:t>
              </a:r>
              <a:r>
                <a:rPr lang="en-US" sz="1000" b="1" dirty="0" smtClean="0">
                  <a:solidFill>
                    <a:srgbClr val="2D2D2D"/>
                  </a:solidFill>
                  <a:effectLst/>
                  <a:latin typeface="Times New Roman" panose="02020603050405020304" pitchFamily="18" charset="0"/>
                  <a:cs typeface="Times New Roman" panose="02020603050405020304" pitchFamily="18" charset="0"/>
                </a:rPr>
                <a:t>INR 158,991 </a:t>
              </a:r>
              <a:r>
                <a:rPr lang="en-US" sz="1000" b="0" dirty="0" smtClean="0">
                  <a:solidFill>
                    <a:srgbClr val="2D2D2D"/>
                  </a:solidFill>
                  <a:effectLst/>
                  <a:latin typeface="Times New Roman" panose="02020603050405020304" pitchFamily="18" charset="0"/>
                  <a:cs typeface="Times New Roman" panose="02020603050405020304" pitchFamily="18" charset="0"/>
                </a:rPr>
                <a:t>Billion by 2028, exhibiting a growth rate of </a:t>
              </a:r>
              <a:r>
                <a:rPr lang="en-US" sz="1000" b="1" dirty="0" smtClean="0">
                  <a:solidFill>
                    <a:srgbClr val="2D2D2D"/>
                  </a:solidFill>
                  <a:effectLst/>
                  <a:latin typeface="Times New Roman" panose="02020603050405020304" pitchFamily="18" charset="0"/>
                  <a:cs typeface="Times New Roman" panose="02020603050405020304" pitchFamily="18" charset="0"/>
                </a:rPr>
                <a:t>12.2%</a:t>
              </a:r>
              <a:r>
                <a:rPr lang="en-US" sz="1000" b="0" dirty="0" smtClean="0">
                  <a:solidFill>
                    <a:srgbClr val="2D2D2D"/>
                  </a:solidFill>
                  <a:effectLst/>
                  <a:latin typeface="Times New Roman" panose="02020603050405020304" pitchFamily="18" charset="0"/>
                  <a:cs typeface="Times New Roman" panose="02020603050405020304" pitchFamily="18" charset="0"/>
                </a:rPr>
                <a:t> during 2023-2028. </a:t>
              </a:r>
            </a:p>
            <a:p>
              <a:pPr marL="171450" indent="-171450" algn="just">
                <a:lnSpc>
                  <a:spcPct val="150000"/>
                </a:lnSpc>
                <a:buFont typeface="Wingdings" panose="05000000000000000000" pitchFamily="2" charset="2"/>
                <a:buChar char="Ø"/>
              </a:pPr>
              <a:r>
                <a:rPr lang="en-US" sz="1000" b="0" dirty="0" smtClean="0">
                  <a:solidFill>
                    <a:srgbClr val="2D2D2D"/>
                  </a:solidFill>
                  <a:effectLst/>
                  <a:latin typeface="Times New Roman" panose="02020603050405020304" pitchFamily="18" charset="0"/>
                  <a:cs typeface="Times New Roman" panose="02020603050405020304" pitchFamily="18" charset="0"/>
                </a:rPr>
                <a:t>Animal interference in agricultural areas results in a significant loss of crops.</a:t>
              </a:r>
            </a:p>
            <a:p>
              <a:pPr marL="171450" indent="-171450" algn="just">
                <a:lnSpc>
                  <a:spcPct val="150000"/>
                </a:lnSpc>
                <a:buFont typeface="Wingdings" panose="05000000000000000000" pitchFamily="2" charset="2"/>
                <a:buChar char="Ø"/>
              </a:pPr>
              <a:r>
                <a:rPr lang="en-US" sz="1000" b="0" dirty="0" smtClean="0">
                  <a:solidFill>
                    <a:srgbClr val="2D2D2D"/>
                  </a:solidFill>
                  <a:effectLst/>
                  <a:latin typeface="Times New Roman" panose="02020603050405020304" pitchFamily="18" charset="0"/>
                  <a:cs typeface="Times New Roman" panose="02020603050405020304" pitchFamily="18" charset="0"/>
                </a:rPr>
                <a:t>Wild animal raiding damage to crops has grown significantly in importance recently.</a:t>
              </a:r>
            </a:p>
            <a:p>
              <a:pPr marL="171450" indent="-171450" algn="just">
                <a:lnSpc>
                  <a:spcPct val="150000"/>
                </a:lnSpc>
                <a:buFont typeface="Wingdings" panose="05000000000000000000" pitchFamily="2" charset="2"/>
                <a:buChar char="Ø"/>
              </a:pPr>
              <a:r>
                <a:rPr lang="en-US" sz="1000" b="0" dirty="0" smtClean="0">
                  <a:solidFill>
                    <a:srgbClr val="2D2D2D"/>
                  </a:solidFill>
                  <a:effectLst/>
                  <a:latin typeface="Times New Roman" panose="02020603050405020304" pitchFamily="18" charset="0"/>
                  <a:cs typeface="Times New Roman" panose="02020603050405020304" pitchFamily="18" charset="0"/>
                </a:rPr>
                <a:t>Elephants, Wild boars, macaques, porcupines, deer, monkeys, and bears, have the potential to cause significant damage, even human casualties</a:t>
              </a:r>
            </a:p>
            <a:p>
              <a:pPr marL="171450" indent="-171450" algn="just">
                <a:lnSpc>
                  <a:spcPct val="150000"/>
                </a:lnSpc>
                <a:buFont typeface="Wingdings" panose="05000000000000000000" pitchFamily="2" charset="2"/>
                <a:buChar char="Ø"/>
              </a:pPr>
              <a:r>
                <a:rPr lang="en-US" sz="1000" b="0" dirty="0" smtClean="0">
                  <a:solidFill>
                    <a:srgbClr val="2D2D2D"/>
                  </a:solidFill>
                  <a:effectLst/>
                  <a:latin typeface="Times New Roman" panose="02020603050405020304" pitchFamily="18" charset="0"/>
                  <a:cs typeface="Times New Roman" panose="02020603050405020304" pitchFamily="18" charset="0"/>
                </a:rPr>
                <a:t>Due to the tight wildlife rules, small farmers may potentially lose up to 50% of their harvest.</a:t>
              </a:r>
            </a:p>
          </p:txBody>
        </p:sp>
        <p:sp>
          <p:nvSpPr>
            <p:cNvPr id="4" name="TextBox 3"/>
            <p:cNvSpPr txBox="1"/>
            <p:nvPr/>
          </p:nvSpPr>
          <p:spPr>
            <a:xfrm>
              <a:off x="1725233" y="713216"/>
              <a:ext cx="1376808" cy="276999"/>
            </a:xfrm>
            <a:prstGeom prst="rect">
              <a:avLst/>
            </a:prstGeom>
            <a:noFill/>
          </p:spPr>
          <p:txBody>
            <a:bodyPr wrap="square" rtlCol="0">
              <a:spAutoFit/>
            </a:bodyPr>
            <a:lstStyle/>
            <a:p>
              <a:pPr algn="ctr"/>
              <a:r>
                <a:rPr lang="en-US" sz="1200" dirty="0">
                  <a:solidFill>
                    <a:srgbClr val="EF3782"/>
                  </a:solidFill>
                  <a:latin typeface="Calibri"/>
                  <a:ea typeface="+mj-ea"/>
                  <a:cs typeface="Calibri"/>
                </a:rPr>
                <a:t>Agricultural Farm</a:t>
              </a:r>
            </a:p>
          </p:txBody>
        </p:sp>
        <p:sp>
          <p:nvSpPr>
            <p:cNvPr id="11" name="TextBox 10"/>
            <p:cNvSpPr txBox="1"/>
            <p:nvPr/>
          </p:nvSpPr>
          <p:spPr>
            <a:xfrm>
              <a:off x="4898450" y="713216"/>
              <a:ext cx="1376808" cy="276999"/>
            </a:xfrm>
            <a:prstGeom prst="rect">
              <a:avLst/>
            </a:prstGeom>
            <a:noFill/>
          </p:spPr>
          <p:txBody>
            <a:bodyPr wrap="square" rtlCol="0">
              <a:spAutoFit/>
            </a:bodyPr>
            <a:lstStyle/>
            <a:p>
              <a:pPr algn="ctr"/>
              <a:r>
                <a:rPr lang="en-US" sz="1200" dirty="0" smtClean="0">
                  <a:solidFill>
                    <a:srgbClr val="EF3782"/>
                  </a:solidFill>
                  <a:latin typeface="Calibri"/>
                  <a:ea typeface="+mj-ea"/>
                  <a:cs typeface="Calibri"/>
                </a:rPr>
                <a:t>Livestock Farm</a:t>
              </a:r>
              <a:endParaRPr lang="en-US" sz="1200" dirty="0">
                <a:solidFill>
                  <a:srgbClr val="EF3782"/>
                </a:solidFill>
                <a:latin typeface="Calibri"/>
                <a:ea typeface="+mj-ea"/>
                <a:cs typeface="Calibri"/>
              </a:endParaRPr>
            </a:p>
          </p:txBody>
        </p:sp>
      </p:grpSp>
      <p:pic>
        <p:nvPicPr>
          <p:cNvPr id="22" name="Picture 21"/>
          <p:cNvPicPr>
            <a:picLocks noChangeAspect="1"/>
          </p:cNvPicPr>
          <p:nvPr/>
        </p:nvPicPr>
        <p:blipFill>
          <a:blip r:embed="rId4"/>
          <a:stretch>
            <a:fillRect/>
          </a:stretch>
        </p:blipFill>
        <p:spPr>
          <a:xfrm>
            <a:off x="1134158" y="656081"/>
            <a:ext cx="6809822" cy="4151736"/>
          </a:xfrm>
          <a:prstGeom prst="rect">
            <a:avLst/>
          </a:prstGeom>
        </p:spPr>
      </p:pic>
      <p:pic>
        <p:nvPicPr>
          <p:cNvPr id="25" name="Picture 24"/>
          <p:cNvPicPr>
            <a:picLocks noChangeAspect="1"/>
          </p:cNvPicPr>
          <p:nvPr/>
        </p:nvPicPr>
        <p:blipFill rotWithShape="1">
          <a:blip r:embed="rId4"/>
          <a:srcRect l="50440"/>
          <a:stretch/>
        </p:blipFill>
        <p:spPr>
          <a:xfrm>
            <a:off x="2688862" y="758713"/>
            <a:ext cx="3374970" cy="4151736"/>
          </a:xfrm>
          <a:prstGeom prst="rect">
            <a:avLst/>
          </a:prstGeom>
        </p:spPr>
      </p:pic>
    </p:spTree>
    <p:extLst>
      <p:ext uri="{BB962C8B-B14F-4D97-AF65-F5344CB8AC3E}">
        <p14:creationId xmlns:p14="http://schemas.microsoft.com/office/powerpoint/2010/main" val="12824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randombar(horizontal)">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8" descr="Cow electrocuted - Star of Mysore"/>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13" name="AutoShape 10" descr="Cow electrocuted - Star of Mysore"/>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grpSp>
        <p:nvGrpSpPr>
          <p:cNvPr id="16" name="Group 15"/>
          <p:cNvGrpSpPr/>
          <p:nvPr/>
        </p:nvGrpSpPr>
        <p:grpSpPr>
          <a:xfrm>
            <a:off x="173723" y="681342"/>
            <a:ext cx="2716401" cy="1646933"/>
            <a:chOff x="8352091" y="934771"/>
            <a:chExt cx="3621868" cy="2195910"/>
          </a:xfrm>
        </p:grpSpPr>
        <p:sp>
          <p:nvSpPr>
            <p:cNvPr id="4" name="Rectangle 3"/>
            <p:cNvSpPr/>
            <p:nvPr/>
          </p:nvSpPr>
          <p:spPr>
            <a:xfrm>
              <a:off x="8352091" y="934771"/>
              <a:ext cx="3621868" cy="608116"/>
            </a:xfrm>
            <a:prstGeom prst="rect">
              <a:avLst/>
            </a:prstGeom>
          </p:spPr>
          <p:txBody>
            <a:bodyPr wrap="square">
              <a:spAutoFit/>
            </a:bodyPr>
            <a:lstStyle/>
            <a:p>
              <a:pPr algn="ctr"/>
              <a:r>
                <a:rPr lang="en-US" sz="788" dirty="0">
                  <a:solidFill>
                    <a:srgbClr val="424242"/>
                  </a:solidFill>
                  <a:latin typeface="Times New Roman" panose="02020603050405020304" pitchFamily="18" charset="0"/>
                  <a:cs typeface="Times New Roman" panose="02020603050405020304" pitchFamily="18" charset="0"/>
                </a:rPr>
                <a:t>Around 1,300 wild animals had been electrocuted across India between 2010 and 2020, reveals a data compiled by NGO Wildlife Protection Society of India (WPSI)</a:t>
              </a:r>
              <a:endParaRPr lang="en-US" sz="788" dirty="0">
                <a:latin typeface="Times New Roman" panose="02020603050405020304" pitchFamily="18" charset="0"/>
                <a:cs typeface="Times New Roman" panose="02020603050405020304" pitchFamily="18" charset="0"/>
              </a:endParaRPr>
            </a:p>
          </p:txBody>
        </p:sp>
        <p:pic>
          <p:nvPicPr>
            <p:cNvPr id="21" name="Picture 2" descr="Over 500 elephants, 220 flamingos, 150 leopards and 46 tigers among other animals died of electrocution across the country.(HT 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3236" y="1609505"/>
              <a:ext cx="2707178" cy="1521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2724160" y="658220"/>
            <a:ext cx="2133085" cy="1673609"/>
            <a:chOff x="8380446" y="3454899"/>
            <a:chExt cx="2844113" cy="2231478"/>
          </a:xfrm>
        </p:grpSpPr>
        <p:sp>
          <p:nvSpPr>
            <p:cNvPr id="15" name="Rectangle 14"/>
            <p:cNvSpPr/>
            <p:nvPr/>
          </p:nvSpPr>
          <p:spPr>
            <a:xfrm>
              <a:off x="8380446" y="3454899"/>
              <a:ext cx="2844113" cy="608116"/>
            </a:xfrm>
            <a:prstGeom prst="rect">
              <a:avLst/>
            </a:prstGeom>
          </p:spPr>
          <p:txBody>
            <a:bodyPr wrap="square">
              <a:spAutoFit/>
            </a:bodyPr>
            <a:lstStyle/>
            <a:p>
              <a:pPr algn="ctr"/>
              <a:r>
                <a:rPr lang="en-US" sz="788" dirty="0">
                  <a:solidFill>
                    <a:srgbClr val="424242"/>
                  </a:solidFill>
                  <a:latin typeface="Times New Roman" panose="02020603050405020304" pitchFamily="18" charset="0"/>
                  <a:cs typeface="Times New Roman" panose="02020603050405020304" pitchFamily="18" charset="0"/>
                </a:rPr>
                <a:t>Across India, 630 elephants died due to electrocution in the last decade with Assam topping the list with 120 elephants.</a:t>
              </a:r>
            </a:p>
          </p:txBody>
        </p:sp>
        <p:pic>
          <p:nvPicPr>
            <p:cNvPr id="20" name="Picture 12" descr="Three elephants electrocuted while crossing illegal fence in Tamil Nadu -  India Toda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0778" y="4160461"/>
              <a:ext cx="2326034" cy="15259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674683" y="651769"/>
            <a:ext cx="2091527" cy="1739288"/>
            <a:chOff x="8837789" y="811178"/>
            <a:chExt cx="2788702" cy="2319051"/>
          </a:xfrm>
        </p:grpSpPr>
        <p:pic>
          <p:nvPicPr>
            <p:cNvPr id="18" name="Picture 6" descr="23 Cows Struck By Lightning All Die in a Row, Eerie Footage Reveal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9392" y="1446106"/>
              <a:ext cx="2245496" cy="168412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8837789" y="811178"/>
              <a:ext cx="2788702" cy="608116"/>
            </a:xfrm>
            <a:prstGeom prst="rect">
              <a:avLst/>
            </a:prstGeom>
          </p:spPr>
          <p:txBody>
            <a:bodyPr wrap="square">
              <a:spAutoFit/>
            </a:bodyPr>
            <a:lstStyle/>
            <a:p>
              <a:pPr algn="ctr"/>
              <a:r>
                <a:rPr lang="en-US" sz="788" dirty="0">
                  <a:solidFill>
                    <a:srgbClr val="424242"/>
                  </a:solidFill>
                  <a:latin typeface="Times New Roman" panose="02020603050405020304" pitchFamily="18" charset="0"/>
                  <a:cs typeface="Times New Roman" panose="02020603050405020304" pitchFamily="18" charset="0"/>
                </a:rPr>
                <a:t>Over 500 elephants, 220 flamingos, 150 leopards and 46 tigers among other animals died of electrocution across the country</a:t>
              </a:r>
            </a:p>
          </p:txBody>
        </p:sp>
      </p:grpSp>
      <p:grpSp>
        <p:nvGrpSpPr>
          <p:cNvPr id="17" name="Group 16"/>
          <p:cNvGrpSpPr/>
          <p:nvPr/>
        </p:nvGrpSpPr>
        <p:grpSpPr>
          <a:xfrm>
            <a:off x="6807769" y="639579"/>
            <a:ext cx="2100878" cy="1739761"/>
            <a:chOff x="9077024" y="852772"/>
            <a:chExt cx="2801171" cy="2319681"/>
          </a:xfrm>
        </p:grpSpPr>
        <p:pic>
          <p:nvPicPr>
            <p:cNvPr id="4098" name="Picture 2" descr="Two farmers die of electrocution in Mahabubab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5945" y="1515102"/>
              <a:ext cx="2762250" cy="165735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9077024" y="852772"/>
              <a:ext cx="2788702" cy="446447"/>
            </a:xfrm>
            <a:prstGeom prst="rect">
              <a:avLst/>
            </a:prstGeom>
          </p:spPr>
          <p:txBody>
            <a:bodyPr wrap="square">
              <a:spAutoFit/>
            </a:bodyPr>
            <a:lstStyle/>
            <a:p>
              <a:pPr algn="ctr"/>
              <a:r>
                <a:rPr lang="en-US" sz="788" dirty="0">
                  <a:solidFill>
                    <a:srgbClr val="424242"/>
                  </a:solidFill>
                  <a:latin typeface="Times New Roman" panose="02020603050405020304" pitchFamily="18" charset="0"/>
                  <a:cs typeface="Times New Roman" panose="02020603050405020304" pitchFamily="18" charset="0"/>
                </a:rPr>
                <a:t>Over 100 farmer electrocuted in India between 2010 to 2020</a:t>
              </a:r>
            </a:p>
          </p:txBody>
        </p:sp>
      </p:grpSp>
      <p:grpSp>
        <p:nvGrpSpPr>
          <p:cNvPr id="28" name="Group 27"/>
          <p:cNvGrpSpPr/>
          <p:nvPr/>
        </p:nvGrpSpPr>
        <p:grpSpPr>
          <a:xfrm>
            <a:off x="246404" y="2646609"/>
            <a:ext cx="4631982" cy="1786945"/>
            <a:chOff x="328538" y="3700513"/>
            <a:chExt cx="6175976" cy="2210891"/>
          </a:xfrm>
        </p:grpSpPr>
        <p:pic>
          <p:nvPicPr>
            <p:cNvPr id="4100" name="Picture 4" descr="15,338 Destroyed Farm Images, Stock Photos, 3D objects, &amp; Vectors |  Shutterstock"/>
            <p:cNvPicPr>
              <a:picLocks noChangeAspect="1" noChangeArrowheads="1"/>
            </p:cNvPicPr>
            <p:nvPr/>
          </p:nvPicPr>
          <p:blipFill rotWithShape="1">
            <a:blip r:embed="rId6">
              <a:extLst>
                <a:ext uri="{28A0092B-C50C-407E-A947-70E740481C1C}">
                  <a14:useLocalDpi xmlns:a14="http://schemas.microsoft.com/office/drawing/2010/main" val="0"/>
                </a:ext>
              </a:extLst>
            </a:blip>
            <a:srcRect b="7896"/>
            <a:stretch/>
          </p:blipFill>
          <p:spPr bwMode="auto">
            <a:xfrm>
              <a:off x="328538" y="4244550"/>
              <a:ext cx="2524125" cy="16668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s://en.gaonconnection.com/wp-content/uploads/2021/04/Crop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6089" y="4244550"/>
              <a:ext cx="3518425" cy="16668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9" name="Rectangle 18"/>
            <p:cNvSpPr/>
            <p:nvPr/>
          </p:nvSpPr>
          <p:spPr>
            <a:xfrm>
              <a:off x="328538" y="3700513"/>
              <a:ext cx="6096000" cy="564292"/>
            </a:xfrm>
            <a:prstGeom prst="rect">
              <a:avLst/>
            </a:prstGeom>
          </p:spPr>
          <p:txBody>
            <a:bodyPr>
              <a:spAutoFit/>
            </a:bodyPr>
            <a:lstStyle/>
            <a:p>
              <a:pPr algn="ctr"/>
              <a:r>
                <a:rPr lang="en-US" sz="788" dirty="0">
                  <a:solidFill>
                    <a:srgbClr val="424242"/>
                  </a:solidFill>
                  <a:latin typeface="Times New Roman" panose="02020603050405020304" pitchFamily="18" charset="0"/>
                  <a:cs typeface="Times New Roman" panose="02020603050405020304" pitchFamily="18" charset="0"/>
                </a:rPr>
                <a:t>According to the Uttar Pradesh Fire Service control room in Lucknow, on an average, 1,500 fire-related incidents are daily reported between march and June 2023 across the state. Close to Rs.1000 Crore loss to farmers</a:t>
              </a:r>
            </a:p>
          </p:txBody>
        </p:sp>
      </p:grpSp>
      <p:grpSp>
        <p:nvGrpSpPr>
          <p:cNvPr id="31" name="Group 30"/>
          <p:cNvGrpSpPr/>
          <p:nvPr/>
        </p:nvGrpSpPr>
        <p:grpSpPr>
          <a:xfrm>
            <a:off x="5132300" y="2835978"/>
            <a:ext cx="3900969" cy="1594058"/>
            <a:chOff x="6843066" y="3781304"/>
            <a:chExt cx="5201292" cy="2125410"/>
          </a:xfrm>
        </p:grpSpPr>
        <p:pic>
          <p:nvPicPr>
            <p:cNvPr id="4106" name="Picture 10" descr="A plume of thick gray smoke billows into the sky above the South Fork Dairy Farm, where the explosion and fire took place in Dimmitt, Tex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43066" y="4244550"/>
              <a:ext cx="2493246" cy="16621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 name="Rectangle 29"/>
            <p:cNvSpPr/>
            <p:nvPr/>
          </p:nvSpPr>
          <p:spPr>
            <a:xfrm>
              <a:off x="7597929" y="3781304"/>
              <a:ext cx="3768679" cy="284780"/>
            </a:xfrm>
            <a:prstGeom prst="rect">
              <a:avLst/>
            </a:prstGeom>
          </p:spPr>
          <p:txBody>
            <a:bodyPr wrap="square">
              <a:spAutoFit/>
            </a:bodyPr>
            <a:lstStyle/>
            <a:p>
              <a:pPr algn="ctr"/>
              <a:r>
                <a:rPr lang="en-US" sz="788" dirty="0">
                  <a:solidFill>
                    <a:srgbClr val="424242"/>
                  </a:solidFill>
                  <a:latin typeface="Times New Roman" panose="02020603050405020304" pitchFamily="18" charset="0"/>
                  <a:cs typeface="Times New Roman" panose="02020603050405020304" pitchFamily="18" charset="0"/>
                </a:rPr>
                <a:t>About 18,000 Cattle Are Killed in Fire at Dairy Farm in Texas</a:t>
              </a:r>
            </a:p>
          </p:txBody>
        </p:sp>
        <p:pic>
          <p:nvPicPr>
            <p:cNvPr id="27" name="Picture 26"/>
            <p:cNvPicPr>
              <a:picLocks noChangeAspect="1"/>
            </p:cNvPicPr>
            <p:nvPr/>
          </p:nvPicPr>
          <p:blipFill>
            <a:blip r:embed="rId9"/>
            <a:stretch>
              <a:fillRect/>
            </a:stretch>
          </p:blipFill>
          <p:spPr>
            <a:xfrm>
              <a:off x="9482268" y="4244550"/>
              <a:ext cx="2562090" cy="1634822"/>
            </a:xfrm>
            <a:prstGeom prst="rect">
              <a:avLst/>
            </a:prstGeom>
            <a:ln>
              <a:noFill/>
            </a:ln>
            <a:effectLst>
              <a:outerShdw blurRad="292100" dist="139700" dir="2700000" algn="tl" rotWithShape="0">
                <a:srgbClr val="333333">
                  <a:alpha val="65000"/>
                </a:srgbClr>
              </a:outerShdw>
            </a:effectLst>
          </p:spPr>
        </p:pic>
      </p:grpSp>
      <p:sp>
        <p:nvSpPr>
          <p:cNvPr id="26" name="object 2"/>
          <p:cNvSpPr txBox="1">
            <a:spLocks/>
          </p:cNvSpPr>
          <p:nvPr/>
        </p:nvSpPr>
        <p:spPr>
          <a:xfrm>
            <a:off x="264363" y="-5715"/>
            <a:ext cx="7092899" cy="661796"/>
          </a:xfrm>
          <a:prstGeom prst="rect">
            <a:avLst/>
          </a:prstGeom>
        </p:spPr>
        <p:txBody>
          <a:bodyPr vert="horz" wrap="square" lIns="0" tIns="283336" rIns="0" bIns="0" rtlCol="0">
            <a:spAutoFit/>
          </a:bodyPr>
          <a:lstStyle>
            <a:lvl1pPr>
              <a:defRPr>
                <a:latin typeface="+mj-lt"/>
                <a:ea typeface="+mj-ea"/>
                <a:cs typeface="+mj-cs"/>
              </a:defRPr>
            </a:lvl1pPr>
          </a:lstStyle>
          <a:p>
            <a:pPr marL="142875">
              <a:spcBef>
                <a:spcPts val="100"/>
              </a:spcBef>
            </a:pPr>
            <a:r>
              <a:rPr lang="en-US" sz="2400" spc="-10" dirty="0" smtClean="0">
                <a:solidFill>
                  <a:srgbClr val="EF3782"/>
                </a:solidFill>
                <a:latin typeface="Calibri"/>
                <a:cs typeface="Calibri"/>
              </a:rPr>
              <a:t>Cause-Effects &amp; Losses</a:t>
            </a:r>
            <a:endParaRPr lang="en-US" sz="2400" spc="-10" dirty="0">
              <a:solidFill>
                <a:srgbClr val="EF3782"/>
              </a:solidFill>
              <a:latin typeface="Calibri"/>
              <a:cs typeface="Calibri"/>
            </a:endParaRPr>
          </a:p>
        </p:txBody>
      </p:sp>
    </p:spTree>
    <p:extLst>
      <p:ext uri="{BB962C8B-B14F-4D97-AF65-F5344CB8AC3E}">
        <p14:creationId xmlns:p14="http://schemas.microsoft.com/office/powerpoint/2010/main" val="3770626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512593" y="3042413"/>
            <a:ext cx="4452744" cy="1723316"/>
          </a:xfrm>
          <a:prstGeom prst="roundRect">
            <a:avLst>
              <a:gd name="adj" fmla="val 878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AutoShape 8" descr="Cow electrocuted - Star of Mysore"/>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13" name="AutoShape 10" descr="Cow electrocuted - Star of Mysore"/>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7" name="object 2"/>
          <p:cNvSpPr txBox="1">
            <a:spLocks/>
          </p:cNvSpPr>
          <p:nvPr/>
        </p:nvSpPr>
        <p:spPr>
          <a:xfrm>
            <a:off x="264363" y="-5715"/>
            <a:ext cx="7092899" cy="661796"/>
          </a:xfrm>
          <a:prstGeom prst="rect">
            <a:avLst/>
          </a:prstGeom>
        </p:spPr>
        <p:txBody>
          <a:bodyPr vert="horz" wrap="square" lIns="0" tIns="283336" rIns="0" bIns="0" rtlCol="0">
            <a:spAutoFit/>
          </a:bodyPr>
          <a:lstStyle>
            <a:lvl1pPr>
              <a:defRPr>
                <a:latin typeface="+mj-lt"/>
                <a:ea typeface="+mj-ea"/>
                <a:cs typeface="+mj-cs"/>
              </a:defRPr>
            </a:lvl1pPr>
          </a:lstStyle>
          <a:p>
            <a:pPr marL="142875">
              <a:spcBef>
                <a:spcPts val="100"/>
              </a:spcBef>
            </a:pPr>
            <a:r>
              <a:rPr lang="en-US" sz="2400" dirty="0" smtClean="0">
                <a:solidFill>
                  <a:srgbClr val="EF3782"/>
                </a:solidFill>
                <a:cs typeface="Calibri"/>
              </a:rPr>
              <a:t>Farm Security System – Historic View</a:t>
            </a:r>
            <a:endParaRPr lang="en-US" sz="2400" dirty="0">
              <a:solidFill>
                <a:srgbClr val="EF3782"/>
              </a:solidFill>
              <a:latin typeface="Calibri"/>
              <a:cs typeface="Calibri"/>
            </a:endParaRPr>
          </a:p>
        </p:txBody>
      </p:sp>
      <p:pic>
        <p:nvPicPr>
          <p:cNvPr id="2054" name="Picture 6" descr="Electric Fencing Basics - Gri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2593" y="1013489"/>
            <a:ext cx="1907878" cy="14291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10" descr="Top 4 Benefits of Security Cameras at a Farm Prevent Agricultural &amp;  Livestock Theft | Security Camera System Installation Miami - CCTV"/>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rotWithShape="1">
          <a:blip r:embed="rId3"/>
          <a:srcRect l="31285"/>
          <a:stretch/>
        </p:blipFill>
        <p:spPr>
          <a:xfrm>
            <a:off x="4683724" y="1013489"/>
            <a:ext cx="2055112" cy="141281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4"/>
          <a:srcRect l="13293"/>
          <a:stretch/>
        </p:blipFill>
        <p:spPr>
          <a:xfrm>
            <a:off x="155575" y="1028987"/>
            <a:ext cx="2093765" cy="1430684"/>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570901" y="771085"/>
            <a:ext cx="1263112" cy="276999"/>
          </a:xfrm>
          <a:prstGeom prst="rect">
            <a:avLst/>
          </a:prstGeom>
          <a:noFill/>
        </p:spPr>
        <p:txBody>
          <a:bodyPr wrap="square" rtlCol="0">
            <a:spAutoFit/>
          </a:bodyPr>
          <a:lstStyle/>
          <a:p>
            <a:r>
              <a:rPr lang="en-US" sz="1200" dirty="0">
                <a:solidFill>
                  <a:srgbClr val="EF3782"/>
                </a:solidFill>
                <a:latin typeface="Calibri"/>
                <a:ea typeface="+mj-ea"/>
                <a:cs typeface="Calibri"/>
              </a:rPr>
              <a:t>Watch Towers</a:t>
            </a:r>
          </a:p>
        </p:txBody>
      </p:sp>
      <p:sp>
        <p:nvSpPr>
          <p:cNvPr id="19" name="TextBox 18"/>
          <p:cNvSpPr txBox="1"/>
          <p:nvPr/>
        </p:nvSpPr>
        <p:spPr>
          <a:xfrm>
            <a:off x="2834976" y="667749"/>
            <a:ext cx="1263112" cy="276999"/>
          </a:xfrm>
          <a:prstGeom prst="rect">
            <a:avLst/>
          </a:prstGeom>
          <a:noFill/>
        </p:spPr>
        <p:txBody>
          <a:bodyPr wrap="square" rtlCol="0">
            <a:spAutoFit/>
          </a:bodyPr>
          <a:lstStyle/>
          <a:p>
            <a:r>
              <a:rPr lang="en-US" sz="1200" dirty="0" smtClean="0">
                <a:solidFill>
                  <a:srgbClr val="EF3782"/>
                </a:solidFill>
                <a:latin typeface="Calibri"/>
                <a:ea typeface="+mj-ea"/>
                <a:cs typeface="Calibri"/>
              </a:rPr>
              <a:t>Electric Fences</a:t>
            </a:r>
            <a:endParaRPr lang="en-US" sz="1200" dirty="0">
              <a:solidFill>
                <a:srgbClr val="EF3782"/>
              </a:solidFill>
              <a:latin typeface="Calibri"/>
              <a:ea typeface="+mj-ea"/>
              <a:cs typeface="Calibri"/>
            </a:endParaRPr>
          </a:p>
        </p:txBody>
      </p:sp>
      <p:sp>
        <p:nvSpPr>
          <p:cNvPr id="20" name="TextBox 19"/>
          <p:cNvSpPr txBox="1"/>
          <p:nvPr/>
        </p:nvSpPr>
        <p:spPr>
          <a:xfrm>
            <a:off x="5079724" y="667749"/>
            <a:ext cx="1263112" cy="276999"/>
          </a:xfrm>
          <a:prstGeom prst="rect">
            <a:avLst/>
          </a:prstGeom>
          <a:noFill/>
        </p:spPr>
        <p:txBody>
          <a:bodyPr wrap="square" rtlCol="0">
            <a:spAutoFit/>
          </a:bodyPr>
          <a:lstStyle/>
          <a:p>
            <a:r>
              <a:rPr lang="en-US" sz="1200" dirty="0" smtClean="0">
                <a:solidFill>
                  <a:srgbClr val="EF3782"/>
                </a:solidFill>
                <a:latin typeface="Calibri"/>
                <a:ea typeface="+mj-ea"/>
                <a:cs typeface="Calibri"/>
              </a:rPr>
              <a:t>CCTV Camera</a:t>
            </a:r>
            <a:endParaRPr lang="en-US" sz="1200" dirty="0">
              <a:solidFill>
                <a:srgbClr val="EF3782"/>
              </a:solidFill>
              <a:latin typeface="Calibri"/>
              <a:ea typeface="+mj-ea"/>
              <a:cs typeface="Calibri"/>
            </a:endParaRPr>
          </a:p>
        </p:txBody>
      </p:sp>
      <p:pic>
        <p:nvPicPr>
          <p:cNvPr id="2062" name="Picture 14" descr="Ultimate guide to farm security kit - Farmers Weekly"/>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7627"/>
          <a:stretch/>
        </p:blipFill>
        <p:spPr bwMode="auto">
          <a:xfrm>
            <a:off x="7078902" y="1013489"/>
            <a:ext cx="1836092" cy="14291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365392" y="635518"/>
            <a:ext cx="1263112" cy="276999"/>
          </a:xfrm>
          <a:prstGeom prst="rect">
            <a:avLst/>
          </a:prstGeom>
          <a:noFill/>
        </p:spPr>
        <p:txBody>
          <a:bodyPr wrap="square" rtlCol="0">
            <a:spAutoFit/>
          </a:bodyPr>
          <a:lstStyle/>
          <a:p>
            <a:r>
              <a:rPr lang="en-US" sz="1200" dirty="0" smtClean="0">
                <a:solidFill>
                  <a:srgbClr val="EF3782"/>
                </a:solidFill>
                <a:latin typeface="Calibri"/>
                <a:ea typeface="+mj-ea"/>
                <a:cs typeface="Calibri"/>
              </a:rPr>
              <a:t>Alarm System</a:t>
            </a:r>
            <a:endParaRPr lang="en-US" sz="1200" dirty="0">
              <a:solidFill>
                <a:srgbClr val="EF3782"/>
              </a:solidFill>
              <a:latin typeface="Calibri"/>
              <a:ea typeface="+mj-ea"/>
              <a:cs typeface="Calibri"/>
            </a:endParaRPr>
          </a:p>
        </p:txBody>
      </p:sp>
      <p:pic>
        <p:nvPicPr>
          <p:cNvPr id="15" name="Picture 14"/>
          <p:cNvPicPr>
            <a:picLocks noChangeAspect="1"/>
          </p:cNvPicPr>
          <p:nvPr/>
        </p:nvPicPr>
        <p:blipFill>
          <a:blip r:embed="rId6"/>
          <a:stretch>
            <a:fillRect/>
          </a:stretch>
        </p:blipFill>
        <p:spPr>
          <a:xfrm>
            <a:off x="2631479" y="3151159"/>
            <a:ext cx="1284048" cy="710482"/>
          </a:xfrm>
          <a:prstGeom prst="rect">
            <a:avLst/>
          </a:prstGeom>
        </p:spPr>
      </p:pic>
      <p:pic>
        <p:nvPicPr>
          <p:cNvPr id="16" name="Picture 15"/>
          <p:cNvPicPr>
            <a:picLocks noChangeAspect="1"/>
          </p:cNvPicPr>
          <p:nvPr/>
        </p:nvPicPr>
        <p:blipFill>
          <a:blip r:embed="rId7"/>
          <a:stretch>
            <a:fillRect/>
          </a:stretch>
        </p:blipFill>
        <p:spPr>
          <a:xfrm>
            <a:off x="4029591" y="3116653"/>
            <a:ext cx="1002722" cy="689113"/>
          </a:xfrm>
          <a:prstGeom prst="rect">
            <a:avLst/>
          </a:prstGeom>
        </p:spPr>
      </p:pic>
      <p:pic>
        <p:nvPicPr>
          <p:cNvPr id="17" name="Picture 16"/>
          <p:cNvPicPr>
            <a:picLocks noChangeAspect="1"/>
          </p:cNvPicPr>
          <p:nvPr/>
        </p:nvPicPr>
        <p:blipFill>
          <a:blip r:embed="rId8"/>
          <a:stretch>
            <a:fillRect/>
          </a:stretch>
        </p:blipFill>
        <p:spPr>
          <a:xfrm>
            <a:off x="2741193" y="3945828"/>
            <a:ext cx="1278550" cy="686629"/>
          </a:xfrm>
          <a:prstGeom prst="rect">
            <a:avLst/>
          </a:prstGeom>
        </p:spPr>
      </p:pic>
      <p:sp>
        <p:nvSpPr>
          <p:cNvPr id="27" name="TextBox 26"/>
          <p:cNvSpPr txBox="1"/>
          <p:nvPr/>
        </p:nvSpPr>
        <p:spPr>
          <a:xfrm>
            <a:off x="2641946" y="2690163"/>
            <a:ext cx="1654445" cy="276999"/>
          </a:xfrm>
          <a:prstGeom prst="rect">
            <a:avLst/>
          </a:prstGeom>
          <a:noFill/>
        </p:spPr>
        <p:txBody>
          <a:bodyPr wrap="square" rtlCol="0">
            <a:spAutoFit/>
          </a:bodyPr>
          <a:lstStyle/>
          <a:p>
            <a:r>
              <a:rPr lang="en-US" sz="1200" dirty="0" smtClean="0">
                <a:solidFill>
                  <a:srgbClr val="EF3782"/>
                </a:solidFill>
                <a:latin typeface="Calibri"/>
                <a:ea typeface="+mj-ea"/>
                <a:cs typeface="Calibri"/>
              </a:rPr>
              <a:t>IOT Based Systems</a:t>
            </a:r>
            <a:endParaRPr lang="en-US" sz="1200" dirty="0">
              <a:solidFill>
                <a:srgbClr val="EF3782"/>
              </a:solidFill>
              <a:latin typeface="Calibri"/>
              <a:ea typeface="+mj-ea"/>
              <a:cs typeface="Calibri"/>
            </a:endParaRPr>
          </a:p>
        </p:txBody>
      </p:sp>
      <p:sp>
        <p:nvSpPr>
          <p:cNvPr id="21" name="TextBox 20"/>
          <p:cNvSpPr txBox="1"/>
          <p:nvPr/>
        </p:nvSpPr>
        <p:spPr>
          <a:xfrm>
            <a:off x="2641946" y="3041691"/>
            <a:ext cx="1172658" cy="215444"/>
          </a:xfrm>
          <a:prstGeom prst="rect">
            <a:avLst/>
          </a:prstGeom>
          <a:noFill/>
        </p:spPr>
        <p:txBody>
          <a:bodyPr wrap="square" rtlCol="0">
            <a:spAutoFit/>
          </a:bodyPr>
          <a:lstStyle>
            <a:defPPr>
              <a:defRPr kern="0"/>
            </a:defPPr>
            <a:lvl1pPr>
              <a:defRPr sz="1200">
                <a:solidFill>
                  <a:srgbClr val="EF3782"/>
                </a:solidFill>
                <a:latin typeface="Calibri"/>
                <a:ea typeface="+mj-ea"/>
                <a:cs typeface="Calibri"/>
              </a:defRPr>
            </a:lvl1pPr>
          </a:lstStyle>
          <a:p>
            <a:pPr algn="ctr"/>
            <a:r>
              <a:rPr lang="en-US" sz="800" dirty="0"/>
              <a:t>Raspberry-Pi</a:t>
            </a:r>
          </a:p>
        </p:txBody>
      </p:sp>
      <p:sp>
        <p:nvSpPr>
          <p:cNvPr id="29" name="TextBox 28"/>
          <p:cNvSpPr txBox="1"/>
          <p:nvPr/>
        </p:nvSpPr>
        <p:spPr>
          <a:xfrm>
            <a:off x="3925994" y="3008931"/>
            <a:ext cx="1172658" cy="215444"/>
          </a:xfrm>
          <a:prstGeom prst="rect">
            <a:avLst/>
          </a:prstGeom>
          <a:noFill/>
        </p:spPr>
        <p:txBody>
          <a:bodyPr wrap="square" rtlCol="0">
            <a:spAutoFit/>
          </a:bodyPr>
          <a:lstStyle>
            <a:defPPr>
              <a:defRPr kern="0"/>
            </a:defPPr>
            <a:lvl1pPr>
              <a:defRPr sz="1200">
                <a:solidFill>
                  <a:srgbClr val="EF3782"/>
                </a:solidFill>
                <a:latin typeface="Calibri"/>
                <a:ea typeface="+mj-ea"/>
                <a:cs typeface="Calibri"/>
              </a:defRPr>
            </a:lvl1pPr>
          </a:lstStyle>
          <a:p>
            <a:pPr algn="ctr"/>
            <a:r>
              <a:rPr lang="en-US" sz="800" dirty="0" smtClean="0"/>
              <a:t>PIR Sensor</a:t>
            </a:r>
            <a:endParaRPr lang="en-US" sz="800" dirty="0"/>
          </a:p>
        </p:txBody>
      </p:sp>
      <p:sp>
        <p:nvSpPr>
          <p:cNvPr id="30" name="TextBox 29"/>
          <p:cNvSpPr txBox="1"/>
          <p:nvPr/>
        </p:nvSpPr>
        <p:spPr>
          <a:xfrm>
            <a:off x="2794139" y="4583094"/>
            <a:ext cx="1172658" cy="215444"/>
          </a:xfrm>
          <a:prstGeom prst="rect">
            <a:avLst/>
          </a:prstGeom>
          <a:noFill/>
        </p:spPr>
        <p:txBody>
          <a:bodyPr wrap="square" rtlCol="0">
            <a:spAutoFit/>
          </a:bodyPr>
          <a:lstStyle>
            <a:defPPr>
              <a:defRPr kern="0"/>
            </a:defPPr>
            <a:lvl1pPr>
              <a:defRPr sz="1200">
                <a:solidFill>
                  <a:srgbClr val="EF3782"/>
                </a:solidFill>
                <a:latin typeface="Calibri"/>
                <a:ea typeface="+mj-ea"/>
                <a:cs typeface="Calibri"/>
              </a:defRPr>
            </a:lvl1pPr>
          </a:lstStyle>
          <a:p>
            <a:pPr algn="ctr"/>
            <a:r>
              <a:rPr lang="en-US" sz="800" dirty="0" err="1" smtClean="0"/>
              <a:t>PiCam</a:t>
            </a:r>
            <a:endParaRPr lang="en-US" sz="800" dirty="0"/>
          </a:p>
        </p:txBody>
      </p:sp>
      <p:pic>
        <p:nvPicPr>
          <p:cNvPr id="23" name="Picture 22"/>
          <p:cNvPicPr>
            <a:picLocks noChangeAspect="1"/>
          </p:cNvPicPr>
          <p:nvPr/>
        </p:nvPicPr>
        <p:blipFill>
          <a:blip r:embed="rId9"/>
          <a:stretch>
            <a:fillRect/>
          </a:stretch>
        </p:blipFill>
        <p:spPr>
          <a:xfrm>
            <a:off x="4296391" y="3832797"/>
            <a:ext cx="822032" cy="754158"/>
          </a:xfrm>
          <a:prstGeom prst="rect">
            <a:avLst/>
          </a:prstGeom>
        </p:spPr>
      </p:pic>
      <p:sp>
        <p:nvSpPr>
          <p:cNvPr id="32" name="TextBox 31"/>
          <p:cNvSpPr txBox="1"/>
          <p:nvPr/>
        </p:nvSpPr>
        <p:spPr>
          <a:xfrm>
            <a:off x="4121078" y="4512829"/>
            <a:ext cx="1172658" cy="215444"/>
          </a:xfrm>
          <a:prstGeom prst="rect">
            <a:avLst/>
          </a:prstGeom>
          <a:noFill/>
        </p:spPr>
        <p:txBody>
          <a:bodyPr wrap="square" rtlCol="0">
            <a:spAutoFit/>
          </a:bodyPr>
          <a:lstStyle>
            <a:defPPr>
              <a:defRPr kern="0"/>
            </a:defPPr>
            <a:lvl1pPr>
              <a:defRPr sz="1200">
                <a:solidFill>
                  <a:srgbClr val="EF3782"/>
                </a:solidFill>
                <a:latin typeface="Calibri"/>
                <a:ea typeface="+mj-ea"/>
                <a:cs typeface="Calibri"/>
              </a:defRPr>
            </a:lvl1pPr>
          </a:lstStyle>
          <a:p>
            <a:pPr algn="ctr"/>
            <a:r>
              <a:rPr lang="en-US" sz="800" dirty="0" smtClean="0"/>
              <a:t>Fire Sensor</a:t>
            </a:r>
            <a:endParaRPr lang="en-US" sz="800" dirty="0"/>
          </a:p>
        </p:txBody>
      </p:sp>
      <p:pic>
        <p:nvPicPr>
          <p:cNvPr id="24" name="Picture 23"/>
          <p:cNvPicPr>
            <a:picLocks noChangeAspect="1"/>
          </p:cNvPicPr>
          <p:nvPr/>
        </p:nvPicPr>
        <p:blipFill>
          <a:blip r:embed="rId10"/>
          <a:stretch>
            <a:fillRect/>
          </a:stretch>
        </p:blipFill>
        <p:spPr>
          <a:xfrm>
            <a:off x="5394141" y="3116653"/>
            <a:ext cx="1459554" cy="1097182"/>
          </a:xfrm>
          <a:prstGeom prst="rect">
            <a:avLst/>
          </a:prstGeom>
        </p:spPr>
      </p:pic>
      <p:sp>
        <p:nvSpPr>
          <p:cNvPr id="34" name="TextBox 33"/>
          <p:cNvSpPr txBox="1"/>
          <p:nvPr/>
        </p:nvSpPr>
        <p:spPr>
          <a:xfrm>
            <a:off x="5674600" y="4300737"/>
            <a:ext cx="1172658" cy="215444"/>
          </a:xfrm>
          <a:prstGeom prst="rect">
            <a:avLst/>
          </a:prstGeom>
          <a:noFill/>
        </p:spPr>
        <p:txBody>
          <a:bodyPr wrap="square" rtlCol="0">
            <a:spAutoFit/>
          </a:bodyPr>
          <a:lstStyle>
            <a:defPPr>
              <a:defRPr kern="0"/>
            </a:defPPr>
            <a:lvl1pPr>
              <a:defRPr sz="1200">
                <a:solidFill>
                  <a:srgbClr val="EF3782"/>
                </a:solidFill>
                <a:latin typeface="Calibri"/>
                <a:ea typeface="+mj-ea"/>
                <a:cs typeface="Calibri"/>
              </a:defRPr>
            </a:lvl1pPr>
          </a:lstStyle>
          <a:p>
            <a:pPr algn="ctr"/>
            <a:r>
              <a:rPr lang="en-US" sz="800" dirty="0" smtClean="0"/>
              <a:t>Photoelectric Sensor</a:t>
            </a:r>
            <a:endParaRPr lang="en-US" sz="800" dirty="0"/>
          </a:p>
        </p:txBody>
      </p:sp>
      <p:sp>
        <p:nvSpPr>
          <p:cNvPr id="37" name="TextBox 36"/>
          <p:cNvSpPr txBox="1"/>
          <p:nvPr/>
        </p:nvSpPr>
        <p:spPr>
          <a:xfrm>
            <a:off x="7842142" y="4681778"/>
            <a:ext cx="1301858" cy="213585"/>
          </a:xfrm>
          <a:prstGeom prst="rect">
            <a:avLst/>
          </a:prstGeom>
          <a:noFill/>
        </p:spPr>
        <p:txBody>
          <a:bodyPr wrap="square" rtlCol="0">
            <a:spAutoFit/>
          </a:bodyPr>
          <a:lstStyle/>
          <a:p>
            <a:pPr algn="ctr"/>
            <a:r>
              <a:rPr lang="en-US" sz="788" dirty="0" smtClean="0">
                <a:solidFill>
                  <a:schemeClr val="bg1">
                    <a:lumMod val="50000"/>
                  </a:schemeClr>
                </a:solidFill>
              </a:rPr>
              <a:t>Image Source</a:t>
            </a:r>
            <a:r>
              <a:rPr lang="en-US" sz="788" dirty="0">
                <a:solidFill>
                  <a:schemeClr val="bg1">
                    <a:lumMod val="50000"/>
                  </a:schemeClr>
                </a:solidFill>
              </a:rPr>
              <a:t>: Google</a:t>
            </a:r>
          </a:p>
        </p:txBody>
      </p:sp>
    </p:spTree>
    <p:extLst>
      <p:ext uri="{BB962C8B-B14F-4D97-AF65-F5344CB8AC3E}">
        <p14:creationId xmlns:p14="http://schemas.microsoft.com/office/powerpoint/2010/main" val="3319497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17869" y="525068"/>
            <a:ext cx="89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7868" y="132653"/>
            <a:ext cx="3692132" cy="461665"/>
          </a:xfrm>
          <a:prstGeom prst="rect">
            <a:avLst/>
          </a:prstGeom>
          <a:noFill/>
        </p:spPr>
        <p:txBody>
          <a:bodyPr wrap="square" rtlCol="0">
            <a:spAutoFit/>
          </a:bodyPr>
          <a:lstStyle/>
          <a:p>
            <a:pPr marL="142875">
              <a:spcBef>
                <a:spcPts val="100"/>
              </a:spcBef>
            </a:pPr>
            <a:r>
              <a:rPr lang="en-US" sz="2400" spc="-10" dirty="0">
                <a:solidFill>
                  <a:srgbClr val="EF3782"/>
                </a:solidFill>
                <a:latin typeface="Calibri"/>
                <a:ea typeface="+mj-ea"/>
                <a:cs typeface="Calibri"/>
              </a:rPr>
              <a:t>Challenges &amp; Solutions </a:t>
            </a:r>
          </a:p>
        </p:txBody>
      </p:sp>
      <p:sp>
        <p:nvSpPr>
          <p:cNvPr id="2" name="Rectangle 1"/>
          <p:cNvSpPr/>
          <p:nvPr/>
        </p:nvSpPr>
        <p:spPr>
          <a:xfrm>
            <a:off x="345281" y="1137361"/>
            <a:ext cx="8303243" cy="854080"/>
          </a:xfrm>
          <a:prstGeom prst="rect">
            <a:avLst/>
          </a:prstGeom>
        </p:spPr>
        <p:txBody>
          <a:bodyPr wrap="square">
            <a:spAutoFit/>
          </a:bodyPr>
          <a:lstStyle/>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The largest industry in India is agriculture, but in the current economic climate, crop loss by wildlife has become a significant social problem.</a:t>
            </a:r>
          </a:p>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 Many farmers have relied on guards, electric fences to protect their crops, which raises overhead costs. </a:t>
            </a:r>
          </a:p>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Animals, birds and human beings get electrocuted (Death due to electric shock) </a:t>
            </a:r>
          </a:p>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Paddy, wheat, sugarcane fields get destroyed due to fire accidents</a:t>
            </a:r>
            <a:r>
              <a:rPr lang="en-US" sz="825" dirty="0" smtClean="0">
                <a:latin typeface="Calibri" panose="020F0502020204030204" pitchFamily="34" charset="0"/>
                <a:ea typeface="Calibri" panose="020F0502020204030204" pitchFamily="34" charset="0"/>
                <a:cs typeface="Calibri" panose="020F0502020204030204" pitchFamily="34" charset="0"/>
              </a:rPr>
              <a:t>.</a:t>
            </a:r>
            <a:endParaRPr lang="en-US" sz="825"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p:cNvSpPr txBox="1"/>
          <p:nvPr/>
        </p:nvSpPr>
        <p:spPr>
          <a:xfrm>
            <a:off x="193957" y="798807"/>
            <a:ext cx="2141036" cy="338554"/>
          </a:xfrm>
          <a:prstGeom prst="rect">
            <a:avLst/>
          </a:prstGeom>
          <a:noFill/>
        </p:spPr>
        <p:txBody>
          <a:bodyPr wrap="square" rtlCol="0">
            <a:spAutoFit/>
          </a:bodyPr>
          <a:lstStyle/>
          <a:p>
            <a:pPr marL="142875" indent="-214313">
              <a:spcBef>
                <a:spcPts val="100"/>
              </a:spcBef>
              <a:buFont typeface="Wingdings" panose="05000000000000000000" pitchFamily="2" charset="2"/>
              <a:buChar char="Ø"/>
            </a:pPr>
            <a:r>
              <a:rPr lang="en-US" sz="1600" spc="-10" dirty="0">
                <a:solidFill>
                  <a:srgbClr val="EF3782"/>
                </a:solidFill>
                <a:latin typeface="Calibri"/>
                <a:ea typeface="+mj-ea"/>
                <a:cs typeface="Calibri"/>
              </a:rPr>
              <a:t>Problem Statement</a:t>
            </a:r>
          </a:p>
        </p:txBody>
      </p:sp>
      <p:sp>
        <p:nvSpPr>
          <p:cNvPr id="6" name="Rectangle 5"/>
          <p:cNvSpPr/>
          <p:nvPr/>
        </p:nvSpPr>
        <p:spPr>
          <a:xfrm>
            <a:off x="345282" y="3667489"/>
            <a:ext cx="8216432" cy="854080"/>
          </a:xfrm>
          <a:prstGeom prst="rect">
            <a:avLst/>
          </a:prstGeom>
        </p:spPr>
        <p:txBody>
          <a:bodyPr wrap="square">
            <a:spAutoFit/>
          </a:bodyPr>
          <a:lstStyle/>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Techniques for machine learning and computer vision (AI) can be used to recognize, animals, humans and detect fire.</a:t>
            </a:r>
          </a:p>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Using computer Vision technology, once animals detected signals passed to alarm system which keep wild animals out of the farm fields.</a:t>
            </a:r>
          </a:p>
          <a:p>
            <a:pPr marL="128588" indent="-128588" algn="just">
              <a:lnSpc>
                <a:spcPct val="150000"/>
              </a:lnSpc>
              <a:buFont typeface="Arial" panose="020B0604020202020204" pitchFamily="34" charset="0"/>
              <a:buChar char="•"/>
            </a:pPr>
            <a:r>
              <a:rPr lang="en-US" sz="825" dirty="0" smtClean="0">
                <a:latin typeface="Calibri" panose="020F0502020204030204" pitchFamily="34" charset="0"/>
                <a:ea typeface="Calibri" panose="020F0502020204030204" pitchFamily="34" charset="0"/>
                <a:cs typeface="Calibri" panose="020F0502020204030204" pitchFamily="34" charset="0"/>
              </a:rPr>
              <a:t>Electricity </a:t>
            </a:r>
            <a:r>
              <a:rPr lang="en-US" sz="825" dirty="0">
                <a:latin typeface="Calibri" panose="020F0502020204030204" pitchFamily="34" charset="0"/>
                <a:ea typeface="Calibri" panose="020F0502020204030204" pitchFamily="34" charset="0"/>
                <a:cs typeface="Calibri" panose="020F0502020204030204" pitchFamily="34" charset="0"/>
              </a:rPr>
              <a:t>control system to gradually reduce the intensity of electricity in farm fences which </a:t>
            </a:r>
            <a:r>
              <a:rPr lang="en-US" sz="825" dirty="0" smtClean="0">
                <a:latin typeface="Calibri" panose="020F0502020204030204" pitchFamily="34" charset="0"/>
                <a:ea typeface="Calibri" panose="020F0502020204030204" pitchFamily="34" charset="0"/>
                <a:cs typeface="Calibri" panose="020F0502020204030204" pitchFamily="34" charset="0"/>
              </a:rPr>
              <a:t>could induce negligible harm to animals/humans.</a:t>
            </a:r>
            <a:endParaRPr lang="en-US" sz="825" dirty="0">
              <a:latin typeface="Calibri" panose="020F0502020204030204" pitchFamily="34" charset="0"/>
              <a:ea typeface="Calibri" panose="020F0502020204030204" pitchFamily="34" charset="0"/>
              <a:cs typeface="Calibri" panose="020F0502020204030204" pitchFamily="34" charset="0"/>
            </a:endParaRPr>
          </a:p>
          <a:p>
            <a:pPr marL="128588" indent="-128588" algn="just">
              <a:lnSpc>
                <a:spcPct val="150000"/>
              </a:lnSpc>
              <a:buFont typeface="Arial" panose="020B0604020202020204" pitchFamily="34" charset="0"/>
              <a:buChar char="•"/>
            </a:pPr>
            <a:r>
              <a:rPr lang="en-US" sz="825" dirty="0" smtClean="0">
                <a:latin typeface="Calibri" panose="020F0502020204030204" pitchFamily="34" charset="0"/>
                <a:ea typeface="Calibri" panose="020F0502020204030204" pitchFamily="34" charset="0"/>
                <a:cs typeface="Calibri" panose="020F0502020204030204" pitchFamily="34" charset="0"/>
              </a:rPr>
              <a:t>This </a:t>
            </a:r>
            <a:r>
              <a:rPr lang="en-US" sz="825" dirty="0">
                <a:latin typeface="Calibri" panose="020F0502020204030204" pitchFamily="34" charset="0"/>
                <a:ea typeface="Calibri" panose="020F0502020204030204" pitchFamily="34" charset="0"/>
                <a:cs typeface="Calibri" panose="020F0502020204030204" pitchFamily="34" charset="0"/>
              </a:rPr>
              <a:t>approach condemned the entire safety of crops from animals, preventing the farmer's loss</a:t>
            </a:r>
          </a:p>
        </p:txBody>
      </p:sp>
      <p:sp>
        <p:nvSpPr>
          <p:cNvPr id="7" name="TextBox 6"/>
          <p:cNvSpPr txBox="1"/>
          <p:nvPr/>
        </p:nvSpPr>
        <p:spPr>
          <a:xfrm>
            <a:off x="193957" y="3393751"/>
            <a:ext cx="2141036" cy="338554"/>
          </a:xfrm>
          <a:prstGeom prst="rect">
            <a:avLst/>
          </a:prstGeom>
          <a:noFill/>
        </p:spPr>
        <p:txBody>
          <a:bodyPr wrap="square" rtlCol="0">
            <a:spAutoFit/>
          </a:bodyPr>
          <a:lstStyle/>
          <a:p>
            <a:pPr marL="142875" indent="-214313">
              <a:spcBef>
                <a:spcPts val="100"/>
              </a:spcBef>
              <a:buFont typeface="Wingdings" panose="05000000000000000000" pitchFamily="2" charset="2"/>
              <a:buChar char="Ø"/>
            </a:pPr>
            <a:r>
              <a:rPr lang="en-US" sz="1600" spc="-10" dirty="0">
                <a:solidFill>
                  <a:srgbClr val="EF3782"/>
                </a:solidFill>
                <a:latin typeface="Calibri"/>
                <a:ea typeface="+mj-ea"/>
                <a:cs typeface="Calibri"/>
              </a:rPr>
              <a:t>Proposed Solution</a:t>
            </a:r>
          </a:p>
        </p:txBody>
      </p:sp>
      <p:sp>
        <p:nvSpPr>
          <p:cNvPr id="12" name="AutoShape 8" descr="Cow electrocuted - Star of Mysore"/>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13" name="AutoShape 10" descr="Cow electrocuted - Star of Mysore"/>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15" name="Rectangle 14"/>
          <p:cNvSpPr/>
          <p:nvPr/>
        </p:nvSpPr>
        <p:spPr>
          <a:xfrm>
            <a:off x="116681" y="2031840"/>
            <a:ext cx="3111108" cy="338554"/>
          </a:xfrm>
          <a:prstGeom prst="rect">
            <a:avLst/>
          </a:prstGeom>
        </p:spPr>
        <p:txBody>
          <a:bodyPr wrap="none">
            <a:spAutoFit/>
          </a:bodyPr>
          <a:lstStyle/>
          <a:p>
            <a:pPr marL="142875" indent="-214313">
              <a:spcBef>
                <a:spcPts val="100"/>
              </a:spcBef>
              <a:buFont typeface="Wingdings" panose="05000000000000000000" pitchFamily="2" charset="2"/>
              <a:buChar char="Ø"/>
            </a:pPr>
            <a:r>
              <a:rPr lang="en-US" sz="1600" spc="-10" dirty="0">
                <a:solidFill>
                  <a:srgbClr val="EF3782"/>
                </a:solidFill>
                <a:latin typeface="Calibri"/>
                <a:ea typeface="+mj-ea"/>
                <a:cs typeface="Calibri"/>
              </a:rPr>
              <a:t>Disadvantages of Existing System</a:t>
            </a:r>
          </a:p>
        </p:txBody>
      </p:sp>
      <p:sp>
        <p:nvSpPr>
          <p:cNvPr id="16" name="Rectangle 15"/>
          <p:cNvSpPr/>
          <p:nvPr/>
        </p:nvSpPr>
        <p:spPr>
          <a:xfrm>
            <a:off x="345281" y="2349234"/>
            <a:ext cx="3641962" cy="1044517"/>
          </a:xfrm>
          <a:prstGeom prst="rect">
            <a:avLst/>
          </a:prstGeom>
        </p:spPr>
        <p:txBody>
          <a:bodyPr wrap="square">
            <a:spAutoFit/>
          </a:bodyPr>
          <a:lstStyle/>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High cost. </a:t>
            </a:r>
          </a:p>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Prone to seasonality.</a:t>
            </a:r>
          </a:p>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Highly inefficient. </a:t>
            </a:r>
          </a:p>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Requires costly equipment's and infrastructure</a:t>
            </a:r>
          </a:p>
          <a:p>
            <a:pPr marL="128588" indent="-128588" algn="just">
              <a:lnSpc>
                <a:spcPct val="150000"/>
              </a:lnSpc>
              <a:buFont typeface="Arial" panose="020B0604020202020204" pitchFamily="34" charset="0"/>
              <a:buChar char="•"/>
            </a:pPr>
            <a:r>
              <a:rPr lang="en-US" sz="825" dirty="0">
                <a:latin typeface="Calibri" panose="020F0502020204030204" pitchFamily="34" charset="0"/>
                <a:ea typeface="Calibri" panose="020F0502020204030204" pitchFamily="34" charset="0"/>
                <a:cs typeface="Calibri" panose="020F0502020204030204" pitchFamily="34" charset="0"/>
              </a:rPr>
              <a:t>Injuries to animals/Harmful to animals. </a:t>
            </a:r>
          </a:p>
        </p:txBody>
      </p:sp>
    </p:spTree>
    <p:extLst>
      <p:ext uri="{BB962C8B-B14F-4D97-AF65-F5344CB8AC3E}">
        <p14:creationId xmlns:p14="http://schemas.microsoft.com/office/powerpoint/2010/main" val="8388306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300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17869" y="525068"/>
            <a:ext cx="8915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7868" y="132653"/>
            <a:ext cx="7130657" cy="461665"/>
          </a:xfrm>
          <a:prstGeom prst="rect">
            <a:avLst/>
          </a:prstGeom>
          <a:noFill/>
        </p:spPr>
        <p:txBody>
          <a:bodyPr wrap="square" rtlCol="0">
            <a:spAutoFit/>
          </a:bodyPr>
          <a:lstStyle/>
          <a:p>
            <a:r>
              <a:rPr lang="en-US" sz="2400" spc="-10" dirty="0">
                <a:solidFill>
                  <a:srgbClr val="EF3782"/>
                </a:solidFill>
                <a:latin typeface="Calibri"/>
                <a:ea typeface="+mj-ea"/>
                <a:cs typeface="Calibri"/>
              </a:rPr>
              <a:t>Top Applications of Computer Vision in Agriculture</a:t>
            </a:r>
          </a:p>
        </p:txBody>
      </p:sp>
      <p:pic>
        <p:nvPicPr>
          <p:cNvPr id="5" name="Picture 4"/>
          <p:cNvPicPr>
            <a:picLocks noChangeAspect="1"/>
          </p:cNvPicPr>
          <p:nvPr/>
        </p:nvPicPr>
        <p:blipFill>
          <a:blip r:embed="rId3"/>
          <a:stretch>
            <a:fillRect/>
          </a:stretch>
        </p:blipFill>
        <p:spPr>
          <a:xfrm>
            <a:off x="742950" y="1027515"/>
            <a:ext cx="2724150" cy="134426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17869" y="648069"/>
            <a:ext cx="4629150" cy="276999"/>
          </a:xfrm>
          <a:prstGeom prst="rect">
            <a:avLst/>
          </a:prstGeom>
          <a:noFill/>
        </p:spPr>
        <p:txBody>
          <a:bodyPr wrap="square" rtlCol="0">
            <a:spAutoFit/>
          </a:bodyPr>
          <a:lstStyle/>
          <a:p>
            <a:r>
              <a:rPr lang="en-US" sz="1200" spc="-10" dirty="0">
                <a:solidFill>
                  <a:srgbClr val="EF3782"/>
                </a:solidFill>
                <a:latin typeface="Calibri"/>
                <a:ea typeface="+mj-ea"/>
                <a:cs typeface="Calibri"/>
              </a:rPr>
              <a:t>Computer Vision Systems in Livestock, Poultry &amp; Fish Farming</a:t>
            </a:r>
          </a:p>
        </p:txBody>
      </p:sp>
      <p:sp>
        <p:nvSpPr>
          <p:cNvPr id="12" name="TextBox 11"/>
          <p:cNvSpPr txBox="1"/>
          <p:nvPr/>
        </p:nvSpPr>
        <p:spPr>
          <a:xfrm>
            <a:off x="5028285" y="646898"/>
            <a:ext cx="3593903" cy="276999"/>
          </a:xfrm>
          <a:prstGeom prst="rect">
            <a:avLst/>
          </a:prstGeom>
          <a:noFill/>
        </p:spPr>
        <p:txBody>
          <a:bodyPr wrap="square" rtlCol="0">
            <a:spAutoFit/>
          </a:bodyPr>
          <a:lstStyle/>
          <a:p>
            <a:pPr algn="ctr"/>
            <a:r>
              <a:rPr lang="en-US" sz="1200" spc="-10" dirty="0">
                <a:solidFill>
                  <a:srgbClr val="EF3782"/>
                </a:solidFill>
                <a:latin typeface="Calibri"/>
                <a:ea typeface="+mj-ea"/>
                <a:cs typeface="Calibri"/>
              </a:rPr>
              <a:t>Yield Estimation With Fruit or Vegetable Counting</a:t>
            </a:r>
          </a:p>
        </p:txBody>
      </p:sp>
      <p:sp>
        <p:nvSpPr>
          <p:cNvPr id="14" name="TextBox 13"/>
          <p:cNvSpPr txBox="1"/>
          <p:nvPr/>
        </p:nvSpPr>
        <p:spPr>
          <a:xfrm>
            <a:off x="5124450" y="2727521"/>
            <a:ext cx="2914650" cy="276999"/>
          </a:xfrm>
          <a:prstGeom prst="rect">
            <a:avLst/>
          </a:prstGeom>
          <a:noFill/>
        </p:spPr>
        <p:txBody>
          <a:bodyPr wrap="square" rtlCol="0">
            <a:spAutoFit/>
          </a:bodyPr>
          <a:lstStyle/>
          <a:p>
            <a:pPr algn="ctr"/>
            <a:r>
              <a:rPr lang="en-US" sz="1200" spc="-10" dirty="0">
                <a:solidFill>
                  <a:srgbClr val="EF3782"/>
                </a:solidFill>
                <a:latin typeface="Calibri"/>
                <a:ea typeface="+mj-ea"/>
                <a:cs typeface="Calibri"/>
              </a:rPr>
              <a:t>Security Monitoring for Remote Farms</a:t>
            </a:r>
          </a:p>
        </p:txBody>
      </p:sp>
      <p:sp>
        <p:nvSpPr>
          <p:cNvPr id="16" name="TextBox 15"/>
          <p:cNvSpPr txBox="1"/>
          <p:nvPr/>
        </p:nvSpPr>
        <p:spPr>
          <a:xfrm>
            <a:off x="552450" y="2751221"/>
            <a:ext cx="2914650" cy="276999"/>
          </a:xfrm>
          <a:prstGeom prst="rect">
            <a:avLst/>
          </a:prstGeom>
          <a:noFill/>
        </p:spPr>
        <p:txBody>
          <a:bodyPr wrap="square" rtlCol="0">
            <a:spAutoFit/>
          </a:bodyPr>
          <a:lstStyle/>
          <a:p>
            <a:pPr algn="ctr"/>
            <a:r>
              <a:rPr lang="en-US" sz="1200" spc="-10" dirty="0">
                <a:solidFill>
                  <a:srgbClr val="EF3782"/>
                </a:solidFill>
                <a:latin typeface="Calibri"/>
                <a:ea typeface="+mj-ea"/>
                <a:cs typeface="Calibri"/>
              </a:rPr>
              <a:t>Drone-Based Crop Monitoring with AI</a:t>
            </a:r>
          </a:p>
        </p:txBody>
      </p:sp>
      <p:pic>
        <p:nvPicPr>
          <p:cNvPr id="17" name="Picture 16"/>
          <p:cNvPicPr>
            <a:picLocks noChangeAspect="1"/>
          </p:cNvPicPr>
          <p:nvPr/>
        </p:nvPicPr>
        <p:blipFill>
          <a:blip r:embed="rId4"/>
          <a:stretch>
            <a:fillRect/>
          </a:stretch>
        </p:blipFill>
        <p:spPr>
          <a:xfrm>
            <a:off x="4760797" y="1067560"/>
            <a:ext cx="1938551" cy="1237307"/>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5"/>
          <a:stretch>
            <a:fillRect/>
          </a:stretch>
        </p:blipFill>
        <p:spPr>
          <a:xfrm>
            <a:off x="6825237" y="1080340"/>
            <a:ext cx="2126477" cy="1224526"/>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6"/>
          <a:stretch>
            <a:fillRect/>
          </a:stretch>
        </p:blipFill>
        <p:spPr>
          <a:xfrm>
            <a:off x="786844" y="3132872"/>
            <a:ext cx="2445862" cy="1600286"/>
          </a:xfrm>
          <a:prstGeom prst="rect">
            <a:avLst/>
          </a:prstGeom>
          <a:ln>
            <a:noFill/>
          </a:ln>
          <a:effectLst>
            <a:outerShdw blurRad="292100" dist="139700" dir="2700000" algn="tl" rotWithShape="0">
              <a:srgbClr val="333333">
                <a:alpha val="65000"/>
              </a:srgbClr>
            </a:outerShdw>
          </a:effectLst>
        </p:spPr>
      </p:pic>
      <p:pic>
        <p:nvPicPr>
          <p:cNvPr id="1028" name="Picture 4" descr="15 Best CCTV Cameras for Farm Security in India: Price, and Wireless for Agriculture  Surveillan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48525" y="3132872"/>
            <a:ext cx="1407914" cy="1407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SSL | Security At Fingertips: Why surveillance system for farms and  agricul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60797" y="3248657"/>
            <a:ext cx="2226092" cy="12224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803398" y="4723835"/>
            <a:ext cx="1229872" cy="213585"/>
          </a:xfrm>
          <a:prstGeom prst="rect">
            <a:avLst/>
          </a:prstGeom>
          <a:noFill/>
        </p:spPr>
        <p:txBody>
          <a:bodyPr wrap="square" rtlCol="0">
            <a:spAutoFit/>
          </a:bodyPr>
          <a:lstStyle/>
          <a:p>
            <a:pPr algn="ctr"/>
            <a:r>
              <a:rPr lang="en-US" sz="788" dirty="0" smtClean="0">
                <a:solidFill>
                  <a:schemeClr val="bg1">
                    <a:lumMod val="50000"/>
                  </a:schemeClr>
                </a:solidFill>
              </a:rPr>
              <a:t>Image Source</a:t>
            </a:r>
            <a:r>
              <a:rPr lang="en-US" sz="788" dirty="0">
                <a:solidFill>
                  <a:schemeClr val="bg1">
                    <a:lumMod val="50000"/>
                  </a:schemeClr>
                </a:solidFill>
              </a:rPr>
              <a:t>: Google</a:t>
            </a:r>
          </a:p>
        </p:txBody>
      </p:sp>
    </p:spTree>
    <p:extLst>
      <p:ext uri="{BB962C8B-B14F-4D97-AF65-F5344CB8AC3E}">
        <p14:creationId xmlns:p14="http://schemas.microsoft.com/office/powerpoint/2010/main" val="2301749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7867" y="132653"/>
            <a:ext cx="4686607" cy="461665"/>
          </a:xfrm>
          <a:prstGeom prst="rect">
            <a:avLst/>
          </a:prstGeom>
          <a:noFill/>
        </p:spPr>
        <p:txBody>
          <a:bodyPr wrap="square" rtlCol="0">
            <a:spAutoFit/>
          </a:bodyPr>
          <a:lstStyle/>
          <a:p>
            <a:r>
              <a:rPr lang="en-US" sz="2400" spc="-10" dirty="0">
                <a:solidFill>
                  <a:srgbClr val="EF3782"/>
                </a:solidFill>
                <a:latin typeface="Calibri"/>
                <a:ea typeface="+mj-ea"/>
                <a:cs typeface="Calibri"/>
              </a:rPr>
              <a:t>Flowchart of Proposed System</a:t>
            </a:r>
          </a:p>
        </p:txBody>
      </p:sp>
      <p:grpSp>
        <p:nvGrpSpPr>
          <p:cNvPr id="51" name="Group 50">
            <a:extLst>
              <a:ext uri="{FF2B5EF4-FFF2-40B4-BE49-F238E27FC236}">
                <a16:creationId xmlns:a16="http://schemas.microsoft.com/office/drawing/2014/main" xmlns="" id="{953089F1-633E-0D5C-73BE-4BCFFF912D55}"/>
              </a:ext>
            </a:extLst>
          </p:cNvPr>
          <p:cNvGrpSpPr/>
          <p:nvPr/>
        </p:nvGrpSpPr>
        <p:grpSpPr>
          <a:xfrm>
            <a:off x="1347342" y="1102046"/>
            <a:ext cx="871538" cy="307172"/>
            <a:chOff x="771525" y="1019175"/>
            <a:chExt cx="1162050" cy="409562"/>
          </a:xfrm>
          <a:effectLst>
            <a:outerShdw blurRad="50800" dist="38100" dir="2700000" algn="tl" rotWithShape="0">
              <a:prstClr val="black">
                <a:alpha val="40000"/>
              </a:prstClr>
            </a:outerShdw>
          </a:effectLst>
        </p:grpSpPr>
        <p:sp>
          <p:nvSpPr>
            <p:cNvPr id="2" name="Oval 1">
              <a:extLst>
                <a:ext uri="{FF2B5EF4-FFF2-40B4-BE49-F238E27FC236}">
                  <a16:creationId xmlns:a16="http://schemas.microsoft.com/office/drawing/2014/main" xmlns="" id="{40530CA9-8C63-31D4-14C9-A0D4CB3D5116}"/>
                </a:ext>
              </a:extLst>
            </p:cNvPr>
            <p:cNvSpPr/>
            <p:nvPr/>
          </p:nvSpPr>
          <p:spPr>
            <a:xfrm>
              <a:off x="771525" y="1019175"/>
              <a:ext cx="1162050" cy="409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D6E7DC99-D9F8-73DC-1C4B-21BB9E98037C}"/>
                </a:ext>
              </a:extLst>
            </p:cNvPr>
            <p:cNvSpPr txBox="1"/>
            <p:nvPr/>
          </p:nvSpPr>
          <p:spPr>
            <a:xfrm>
              <a:off x="909637" y="1084811"/>
              <a:ext cx="885825" cy="307775"/>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Start</a:t>
              </a:r>
            </a:p>
          </p:txBody>
        </p:sp>
      </p:grpSp>
      <p:grpSp>
        <p:nvGrpSpPr>
          <p:cNvPr id="53" name="Group 52">
            <a:extLst>
              <a:ext uri="{FF2B5EF4-FFF2-40B4-BE49-F238E27FC236}">
                <a16:creationId xmlns:a16="http://schemas.microsoft.com/office/drawing/2014/main" xmlns="" id="{159F2D91-6225-3EFD-7189-2300C9CD77E2}"/>
              </a:ext>
            </a:extLst>
          </p:cNvPr>
          <p:cNvGrpSpPr/>
          <p:nvPr/>
        </p:nvGrpSpPr>
        <p:grpSpPr>
          <a:xfrm>
            <a:off x="1318767" y="1695848"/>
            <a:ext cx="928688" cy="757238"/>
            <a:chOff x="695325" y="1810911"/>
            <a:chExt cx="1238250" cy="1009650"/>
          </a:xfrm>
          <a:effectLst>
            <a:outerShdw blurRad="50800" dist="38100" dir="2700000" algn="tl" rotWithShape="0">
              <a:prstClr val="black">
                <a:alpha val="40000"/>
              </a:prstClr>
            </a:outerShdw>
          </a:effectLst>
        </p:grpSpPr>
        <p:sp>
          <p:nvSpPr>
            <p:cNvPr id="3" name="Diamond 2">
              <a:extLst>
                <a:ext uri="{FF2B5EF4-FFF2-40B4-BE49-F238E27FC236}">
                  <a16:creationId xmlns:a16="http://schemas.microsoft.com/office/drawing/2014/main" xmlns="" id="{F5C22C35-7342-DC37-BF7D-D49FFFB2BC03}"/>
                </a:ext>
              </a:extLst>
            </p:cNvPr>
            <p:cNvSpPr/>
            <p:nvPr/>
          </p:nvSpPr>
          <p:spPr>
            <a:xfrm>
              <a:off x="695325" y="1810911"/>
              <a:ext cx="1238250" cy="100965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245B8B40-229D-6660-4B79-3BEC1794D9C2}"/>
                </a:ext>
              </a:extLst>
            </p:cNvPr>
            <p:cNvSpPr txBox="1"/>
            <p:nvPr/>
          </p:nvSpPr>
          <p:spPr>
            <a:xfrm>
              <a:off x="871536" y="2033984"/>
              <a:ext cx="885825" cy="492442"/>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Object Detected?</a:t>
              </a:r>
            </a:p>
          </p:txBody>
        </p:sp>
      </p:grpSp>
      <p:grpSp>
        <p:nvGrpSpPr>
          <p:cNvPr id="54" name="Group 53">
            <a:extLst>
              <a:ext uri="{FF2B5EF4-FFF2-40B4-BE49-F238E27FC236}">
                <a16:creationId xmlns:a16="http://schemas.microsoft.com/office/drawing/2014/main" xmlns="" id="{A95A40B2-344C-5153-195C-1D7363BAC202}"/>
              </a:ext>
            </a:extLst>
          </p:cNvPr>
          <p:cNvGrpSpPr/>
          <p:nvPr/>
        </p:nvGrpSpPr>
        <p:grpSpPr>
          <a:xfrm>
            <a:off x="1129457" y="2716535"/>
            <a:ext cx="1307307" cy="389087"/>
            <a:chOff x="481010" y="3171827"/>
            <a:chExt cx="1743076" cy="518782"/>
          </a:xfrm>
          <a:effectLst>
            <a:outerShdw blurRad="50800" dist="38100" dir="2700000" algn="tl" rotWithShape="0">
              <a:prstClr val="black">
                <a:alpha val="40000"/>
              </a:prstClr>
            </a:outerShdw>
          </a:effectLst>
        </p:grpSpPr>
        <p:sp>
          <p:nvSpPr>
            <p:cNvPr id="16" name="Rectangle 15">
              <a:extLst>
                <a:ext uri="{FF2B5EF4-FFF2-40B4-BE49-F238E27FC236}">
                  <a16:creationId xmlns:a16="http://schemas.microsoft.com/office/drawing/2014/main" xmlns="" id="{0FCE8ACC-B6C6-EDEA-5C3C-31B5E0BF7BBB}"/>
                </a:ext>
              </a:extLst>
            </p:cNvPr>
            <p:cNvSpPr/>
            <p:nvPr/>
          </p:nvSpPr>
          <p:spPr>
            <a:xfrm>
              <a:off x="633411" y="3171827"/>
              <a:ext cx="1438275" cy="5143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2D162293-B74B-2962-847E-91B54E8F9C31}"/>
                </a:ext>
              </a:extLst>
            </p:cNvPr>
            <p:cNvSpPr txBox="1"/>
            <p:nvPr/>
          </p:nvSpPr>
          <p:spPr>
            <a:xfrm>
              <a:off x="481010" y="3198167"/>
              <a:ext cx="1743076" cy="492442"/>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Collect Image in Raspberry Pi media</a:t>
              </a:r>
            </a:p>
          </p:txBody>
        </p:sp>
      </p:grpSp>
      <p:grpSp>
        <p:nvGrpSpPr>
          <p:cNvPr id="55" name="Group 54">
            <a:extLst>
              <a:ext uri="{FF2B5EF4-FFF2-40B4-BE49-F238E27FC236}">
                <a16:creationId xmlns:a16="http://schemas.microsoft.com/office/drawing/2014/main" xmlns="" id="{CA692B2A-442C-54EC-441B-08BDB6612A46}"/>
              </a:ext>
            </a:extLst>
          </p:cNvPr>
          <p:cNvGrpSpPr/>
          <p:nvPr/>
        </p:nvGrpSpPr>
        <p:grpSpPr>
          <a:xfrm>
            <a:off x="1129457" y="3668707"/>
            <a:ext cx="1307307" cy="507831"/>
            <a:chOff x="481010" y="4441386"/>
            <a:chExt cx="1743076" cy="677108"/>
          </a:xfrm>
          <a:effectLst>
            <a:outerShdw blurRad="50800" dist="38100" dir="2700000" algn="tl" rotWithShape="0">
              <a:prstClr val="black">
                <a:alpha val="40000"/>
              </a:prstClr>
            </a:outerShdw>
          </a:effectLst>
        </p:grpSpPr>
        <p:sp>
          <p:nvSpPr>
            <p:cNvPr id="20" name="Rectangle 19">
              <a:extLst>
                <a:ext uri="{FF2B5EF4-FFF2-40B4-BE49-F238E27FC236}">
                  <a16:creationId xmlns:a16="http://schemas.microsoft.com/office/drawing/2014/main" xmlns="" id="{A0B37647-66F8-F560-A403-79604063A01A}"/>
                </a:ext>
              </a:extLst>
            </p:cNvPr>
            <p:cNvSpPr/>
            <p:nvPr/>
          </p:nvSpPr>
          <p:spPr>
            <a:xfrm>
              <a:off x="633411" y="4445665"/>
              <a:ext cx="1519239" cy="642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B5FFA69F-CE2C-BCAF-6E8F-221643C966E5}"/>
                </a:ext>
              </a:extLst>
            </p:cNvPr>
            <p:cNvSpPr txBox="1"/>
            <p:nvPr/>
          </p:nvSpPr>
          <p:spPr>
            <a:xfrm>
              <a:off x="481010" y="4441386"/>
              <a:ext cx="1743076" cy="677108"/>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Image Processing </a:t>
              </a:r>
            </a:p>
            <a:p>
              <a:pPr algn="ctr"/>
              <a:r>
                <a:rPr lang="en-US" sz="900" dirty="0">
                  <a:solidFill>
                    <a:schemeClr val="bg1"/>
                  </a:solidFill>
                  <a:latin typeface="Times New Roman" panose="02020603050405020304" pitchFamily="18" charset="0"/>
                  <a:cs typeface="Times New Roman" panose="02020603050405020304" pitchFamily="18" charset="0"/>
                </a:rPr>
                <a:t>Using OpenCV DNN module</a:t>
              </a:r>
            </a:p>
          </p:txBody>
        </p:sp>
      </p:grpSp>
      <p:sp>
        <p:nvSpPr>
          <p:cNvPr id="30" name="Diamond 29">
            <a:extLst>
              <a:ext uri="{FF2B5EF4-FFF2-40B4-BE49-F238E27FC236}">
                <a16:creationId xmlns:a16="http://schemas.microsoft.com/office/drawing/2014/main" xmlns="" id="{067B1C64-716B-B8BC-D1D6-A211A3B258D2}"/>
              </a:ext>
            </a:extLst>
          </p:cNvPr>
          <p:cNvSpPr/>
          <p:nvPr/>
        </p:nvSpPr>
        <p:spPr>
          <a:xfrm>
            <a:off x="3650795" y="1109859"/>
            <a:ext cx="928688" cy="757238"/>
          </a:xfrm>
          <a:prstGeom prst="diamond">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xmlns="" id="{60DAEE89-6E02-7DFC-9387-51DE367B43E0}"/>
              </a:ext>
            </a:extLst>
          </p:cNvPr>
          <p:cNvSpPr txBox="1"/>
          <p:nvPr/>
        </p:nvSpPr>
        <p:spPr>
          <a:xfrm>
            <a:off x="3781169" y="1384603"/>
            <a:ext cx="664369" cy="230832"/>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Human?</a:t>
            </a:r>
          </a:p>
        </p:txBody>
      </p:sp>
      <p:grpSp>
        <p:nvGrpSpPr>
          <p:cNvPr id="5121" name="Group 5120">
            <a:extLst>
              <a:ext uri="{FF2B5EF4-FFF2-40B4-BE49-F238E27FC236}">
                <a16:creationId xmlns:a16="http://schemas.microsoft.com/office/drawing/2014/main" xmlns="" id="{C6671554-7BE5-044E-C391-7A7E81B67D59}"/>
              </a:ext>
            </a:extLst>
          </p:cNvPr>
          <p:cNvGrpSpPr/>
          <p:nvPr/>
        </p:nvGrpSpPr>
        <p:grpSpPr>
          <a:xfrm>
            <a:off x="3461485" y="2199900"/>
            <a:ext cx="1307307" cy="481539"/>
            <a:chOff x="4602953" y="4445665"/>
            <a:chExt cx="1743076" cy="642052"/>
          </a:xfrm>
          <a:effectLst>
            <a:outerShdw blurRad="50800" dist="38100" dir="2700000" algn="tl" rotWithShape="0">
              <a:prstClr val="black">
                <a:alpha val="40000"/>
              </a:prstClr>
            </a:outerShdw>
          </a:effectLst>
        </p:grpSpPr>
        <p:sp>
          <p:nvSpPr>
            <p:cNvPr id="36" name="Rectangle 35">
              <a:extLst>
                <a:ext uri="{FF2B5EF4-FFF2-40B4-BE49-F238E27FC236}">
                  <a16:creationId xmlns:a16="http://schemas.microsoft.com/office/drawing/2014/main" xmlns="" id="{90CD611E-C585-25CB-FDD6-2DD674C4E94E}"/>
                </a:ext>
              </a:extLst>
            </p:cNvPr>
            <p:cNvSpPr/>
            <p:nvPr/>
          </p:nvSpPr>
          <p:spPr>
            <a:xfrm>
              <a:off x="4714872" y="4445665"/>
              <a:ext cx="1519239" cy="642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xmlns="" id="{87EEFF86-A100-5D68-55E6-FEC90F6B038B}"/>
                </a:ext>
              </a:extLst>
            </p:cNvPr>
            <p:cNvSpPr txBox="1"/>
            <p:nvPr/>
          </p:nvSpPr>
          <p:spPr>
            <a:xfrm>
              <a:off x="4602953" y="4628190"/>
              <a:ext cx="1743076" cy="307776"/>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Activate Alarm System</a:t>
              </a:r>
            </a:p>
          </p:txBody>
        </p:sp>
      </p:grpSp>
      <p:grpSp>
        <p:nvGrpSpPr>
          <p:cNvPr id="108" name="Group 107">
            <a:extLst>
              <a:ext uri="{FF2B5EF4-FFF2-40B4-BE49-F238E27FC236}">
                <a16:creationId xmlns:a16="http://schemas.microsoft.com/office/drawing/2014/main" xmlns="" id="{2F2AC3A6-F2AB-9616-98FD-7E6868B866F4}"/>
              </a:ext>
            </a:extLst>
          </p:cNvPr>
          <p:cNvGrpSpPr/>
          <p:nvPr/>
        </p:nvGrpSpPr>
        <p:grpSpPr>
          <a:xfrm>
            <a:off x="5293224" y="1109859"/>
            <a:ext cx="928688" cy="757238"/>
            <a:chOff x="6908004" y="2992278"/>
            <a:chExt cx="1238250" cy="1009650"/>
          </a:xfrm>
          <a:effectLst>
            <a:outerShdw blurRad="50800" dist="38100" dir="2700000" algn="tl" rotWithShape="0">
              <a:prstClr val="black">
                <a:alpha val="40000"/>
              </a:prstClr>
            </a:outerShdw>
          </a:effectLst>
        </p:grpSpPr>
        <p:sp>
          <p:nvSpPr>
            <p:cNvPr id="38" name="Diamond 37">
              <a:extLst>
                <a:ext uri="{FF2B5EF4-FFF2-40B4-BE49-F238E27FC236}">
                  <a16:creationId xmlns:a16="http://schemas.microsoft.com/office/drawing/2014/main" xmlns="" id="{9B07AC74-BB56-DE02-9342-297A34033548}"/>
                </a:ext>
              </a:extLst>
            </p:cNvPr>
            <p:cNvSpPr/>
            <p:nvPr/>
          </p:nvSpPr>
          <p:spPr>
            <a:xfrm>
              <a:off x="6908004" y="2992278"/>
              <a:ext cx="1238250" cy="100965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xmlns="" id="{1080838D-1D85-F0E0-0D53-75B0EBF32407}"/>
                </a:ext>
              </a:extLst>
            </p:cNvPr>
            <p:cNvSpPr txBox="1"/>
            <p:nvPr/>
          </p:nvSpPr>
          <p:spPr>
            <a:xfrm>
              <a:off x="7084216" y="3358603"/>
              <a:ext cx="885825" cy="307776"/>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Animals?</a:t>
              </a:r>
            </a:p>
          </p:txBody>
        </p:sp>
      </p:grpSp>
      <p:grpSp>
        <p:nvGrpSpPr>
          <p:cNvPr id="123" name="Group 122">
            <a:extLst>
              <a:ext uri="{FF2B5EF4-FFF2-40B4-BE49-F238E27FC236}">
                <a16:creationId xmlns:a16="http://schemas.microsoft.com/office/drawing/2014/main" xmlns="" id="{EB90FD5A-4C9D-61D6-49FE-594492DEFCF2}"/>
              </a:ext>
            </a:extLst>
          </p:cNvPr>
          <p:cNvGrpSpPr/>
          <p:nvPr/>
        </p:nvGrpSpPr>
        <p:grpSpPr>
          <a:xfrm>
            <a:off x="5103915" y="2199900"/>
            <a:ext cx="1307307" cy="481539"/>
            <a:chOff x="6655592" y="4445665"/>
            <a:chExt cx="1743076" cy="642052"/>
          </a:xfrm>
          <a:effectLst>
            <a:outerShdw blurRad="50800" dist="38100" dir="2700000" algn="tl" rotWithShape="0">
              <a:prstClr val="black">
                <a:alpha val="40000"/>
              </a:prstClr>
            </a:outerShdw>
          </a:effectLst>
        </p:grpSpPr>
        <p:sp>
          <p:nvSpPr>
            <p:cNvPr id="40" name="Rectangle 39">
              <a:extLst>
                <a:ext uri="{FF2B5EF4-FFF2-40B4-BE49-F238E27FC236}">
                  <a16:creationId xmlns:a16="http://schemas.microsoft.com/office/drawing/2014/main" xmlns="" id="{FED83702-7C99-1C0B-BA78-8DB81915B7C0}"/>
                </a:ext>
              </a:extLst>
            </p:cNvPr>
            <p:cNvSpPr/>
            <p:nvPr/>
          </p:nvSpPr>
          <p:spPr>
            <a:xfrm>
              <a:off x="6767511" y="4445665"/>
              <a:ext cx="1519239" cy="642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xmlns="" id="{0F67BE9E-13D7-E404-4161-E42CCC511EE2}"/>
                </a:ext>
              </a:extLst>
            </p:cNvPr>
            <p:cNvSpPr txBox="1"/>
            <p:nvPr/>
          </p:nvSpPr>
          <p:spPr>
            <a:xfrm>
              <a:off x="6655592" y="4628190"/>
              <a:ext cx="1743076" cy="307776"/>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Activate Alarm System</a:t>
              </a:r>
            </a:p>
          </p:txBody>
        </p:sp>
      </p:grpSp>
      <p:grpSp>
        <p:nvGrpSpPr>
          <p:cNvPr id="5120" name="Group 5119">
            <a:extLst>
              <a:ext uri="{FF2B5EF4-FFF2-40B4-BE49-F238E27FC236}">
                <a16:creationId xmlns:a16="http://schemas.microsoft.com/office/drawing/2014/main" xmlns="" id="{739D1406-A375-644B-4470-37563EAFF870}"/>
              </a:ext>
            </a:extLst>
          </p:cNvPr>
          <p:cNvGrpSpPr/>
          <p:nvPr/>
        </p:nvGrpSpPr>
        <p:grpSpPr>
          <a:xfrm>
            <a:off x="3461485" y="3029604"/>
            <a:ext cx="1307307" cy="481539"/>
            <a:chOff x="4602953" y="5515857"/>
            <a:chExt cx="1743076" cy="642052"/>
          </a:xfrm>
          <a:effectLst>
            <a:outerShdw blurRad="50800" dist="38100" dir="2700000" algn="tl" rotWithShape="0">
              <a:prstClr val="black">
                <a:alpha val="40000"/>
              </a:prstClr>
            </a:outerShdw>
          </a:effectLst>
        </p:grpSpPr>
        <p:sp>
          <p:nvSpPr>
            <p:cNvPr id="45" name="Rectangle 44">
              <a:extLst>
                <a:ext uri="{FF2B5EF4-FFF2-40B4-BE49-F238E27FC236}">
                  <a16:creationId xmlns:a16="http://schemas.microsoft.com/office/drawing/2014/main" xmlns="" id="{C5D36651-5AAB-FC3B-5B72-83848559C2F9}"/>
                </a:ext>
              </a:extLst>
            </p:cNvPr>
            <p:cNvSpPr/>
            <p:nvPr/>
          </p:nvSpPr>
          <p:spPr>
            <a:xfrm>
              <a:off x="4714872" y="5515857"/>
              <a:ext cx="1519239" cy="642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xmlns="" id="{645B9F94-E62A-32C1-75E9-9B52D1B44EE8}"/>
                </a:ext>
              </a:extLst>
            </p:cNvPr>
            <p:cNvSpPr txBox="1"/>
            <p:nvPr/>
          </p:nvSpPr>
          <p:spPr>
            <a:xfrm>
              <a:off x="4602953" y="5698382"/>
              <a:ext cx="1743076" cy="307776"/>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Put off Electric Fence</a:t>
              </a:r>
            </a:p>
          </p:txBody>
        </p:sp>
      </p:grpSp>
      <p:grpSp>
        <p:nvGrpSpPr>
          <p:cNvPr id="127" name="Group 126">
            <a:extLst>
              <a:ext uri="{FF2B5EF4-FFF2-40B4-BE49-F238E27FC236}">
                <a16:creationId xmlns:a16="http://schemas.microsoft.com/office/drawing/2014/main" xmlns="" id="{16FFF4E1-D3B6-785F-E88A-BFBB368B6C96}"/>
              </a:ext>
            </a:extLst>
          </p:cNvPr>
          <p:cNvGrpSpPr/>
          <p:nvPr/>
        </p:nvGrpSpPr>
        <p:grpSpPr>
          <a:xfrm>
            <a:off x="5103915" y="3029604"/>
            <a:ext cx="1307307" cy="481539"/>
            <a:chOff x="6655592" y="5499239"/>
            <a:chExt cx="1743076" cy="642052"/>
          </a:xfrm>
          <a:effectLst>
            <a:outerShdw blurRad="50800" dist="38100" dir="2700000" algn="tl" rotWithShape="0">
              <a:prstClr val="black">
                <a:alpha val="40000"/>
              </a:prstClr>
            </a:outerShdw>
          </a:effectLst>
        </p:grpSpPr>
        <p:sp>
          <p:nvSpPr>
            <p:cNvPr id="47" name="Rectangle 46">
              <a:extLst>
                <a:ext uri="{FF2B5EF4-FFF2-40B4-BE49-F238E27FC236}">
                  <a16:creationId xmlns:a16="http://schemas.microsoft.com/office/drawing/2014/main" xmlns="" id="{E8991940-BAB2-EA12-96A7-38C6B35D969E}"/>
                </a:ext>
              </a:extLst>
            </p:cNvPr>
            <p:cNvSpPr/>
            <p:nvPr/>
          </p:nvSpPr>
          <p:spPr>
            <a:xfrm>
              <a:off x="6767511" y="5499239"/>
              <a:ext cx="1519239" cy="642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xmlns="" id="{7AD153A5-AFEC-62BB-BED5-2B340464C009}"/>
                </a:ext>
              </a:extLst>
            </p:cNvPr>
            <p:cNvSpPr txBox="1"/>
            <p:nvPr/>
          </p:nvSpPr>
          <p:spPr>
            <a:xfrm>
              <a:off x="6655592" y="5562462"/>
              <a:ext cx="1743076" cy="492443"/>
            </a:xfrm>
            <a:prstGeom prst="rect">
              <a:avLst/>
            </a:prstGeom>
            <a:noFill/>
          </p:spPr>
          <p:txBody>
            <a:bodyPr wrap="square" rtlCol="0">
              <a:spAutoFit/>
            </a:bodyPr>
            <a:lstStyle/>
            <a:p>
              <a:pPr algn="ctr"/>
              <a:r>
                <a:rPr lang="en-US" sz="900" dirty="0" smtClean="0">
                  <a:solidFill>
                    <a:schemeClr val="bg1"/>
                  </a:solidFill>
                  <a:latin typeface="Times New Roman" panose="02020603050405020304" pitchFamily="18" charset="0"/>
                  <a:cs typeface="Times New Roman" panose="02020603050405020304" pitchFamily="18" charset="0"/>
                </a:rPr>
                <a:t>Control Electric Fence Voltage</a:t>
              </a:r>
              <a:endParaRPr lang="en-US" sz="900" dirty="0">
                <a:solidFill>
                  <a:schemeClr val="bg1"/>
                </a:solidFill>
                <a:latin typeface="Times New Roman" panose="02020603050405020304" pitchFamily="18"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xmlns="" id="{9EB356E8-BA6F-0E61-2518-D01E68C4FCA7}"/>
              </a:ext>
            </a:extLst>
          </p:cNvPr>
          <p:cNvGrpSpPr/>
          <p:nvPr/>
        </p:nvGrpSpPr>
        <p:grpSpPr>
          <a:xfrm>
            <a:off x="6994927" y="1235597"/>
            <a:ext cx="1307307" cy="481539"/>
            <a:chOff x="8942784" y="3201284"/>
            <a:chExt cx="1743076" cy="642052"/>
          </a:xfrm>
          <a:effectLst>
            <a:outerShdw blurRad="50800" dist="38100" dir="2700000" algn="tl" rotWithShape="0">
              <a:prstClr val="black">
                <a:alpha val="40000"/>
              </a:prstClr>
            </a:outerShdw>
          </a:effectLst>
        </p:grpSpPr>
        <p:sp>
          <p:nvSpPr>
            <p:cNvPr id="49" name="Rectangle 48">
              <a:extLst>
                <a:ext uri="{FF2B5EF4-FFF2-40B4-BE49-F238E27FC236}">
                  <a16:creationId xmlns:a16="http://schemas.microsoft.com/office/drawing/2014/main" xmlns="" id="{484AA456-069C-3755-76E4-8502D341497B}"/>
                </a:ext>
              </a:extLst>
            </p:cNvPr>
            <p:cNvSpPr/>
            <p:nvPr/>
          </p:nvSpPr>
          <p:spPr>
            <a:xfrm>
              <a:off x="8963024" y="3201284"/>
              <a:ext cx="1702596" cy="6420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386F7864-6F0B-95F8-2A5E-148472F9855C}"/>
                </a:ext>
              </a:extLst>
            </p:cNvPr>
            <p:cNvSpPr txBox="1"/>
            <p:nvPr/>
          </p:nvSpPr>
          <p:spPr>
            <a:xfrm>
              <a:off x="8942784" y="3291477"/>
              <a:ext cx="1743076" cy="492443"/>
            </a:xfrm>
            <a:prstGeom prst="rect">
              <a:avLst/>
            </a:prstGeom>
            <a:noFill/>
          </p:spPr>
          <p:txBody>
            <a:bodyPr wrap="square" rtlCol="0">
              <a:spAutoFit/>
            </a:bodyPr>
            <a:lstStyle/>
            <a:p>
              <a:pPr algn="ctr"/>
              <a:r>
                <a:rPr lang="en-US" sz="900" dirty="0">
                  <a:solidFill>
                    <a:schemeClr val="bg1"/>
                  </a:solidFill>
                  <a:latin typeface="Times New Roman" panose="02020603050405020304" pitchFamily="18" charset="0"/>
                  <a:cs typeface="Times New Roman" panose="02020603050405020304" pitchFamily="18" charset="0"/>
                </a:rPr>
                <a:t>Send message and email alert to Owners</a:t>
              </a:r>
            </a:p>
          </p:txBody>
        </p:sp>
      </p:grpSp>
      <p:cxnSp>
        <p:nvCxnSpPr>
          <p:cNvPr id="92" name="Straight Arrow Connector 91">
            <a:extLst>
              <a:ext uri="{FF2B5EF4-FFF2-40B4-BE49-F238E27FC236}">
                <a16:creationId xmlns:a16="http://schemas.microsoft.com/office/drawing/2014/main" xmlns="" id="{0A1F0F7B-D875-B842-183A-72C027454713}"/>
              </a:ext>
            </a:extLst>
          </p:cNvPr>
          <p:cNvCxnSpPr>
            <a:cxnSpLocks/>
            <a:stCxn id="2" idx="4"/>
            <a:endCxn id="3" idx="0"/>
          </p:cNvCxnSpPr>
          <p:nvPr/>
        </p:nvCxnSpPr>
        <p:spPr>
          <a:xfrm>
            <a:off x="1783111" y="1409218"/>
            <a:ext cx="0" cy="28663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5D5D130B-2FD2-12B7-6870-53831E234B46}"/>
              </a:ext>
            </a:extLst>
          </p:cNvPr>
          <p:cNvCxnSpPr>
            <a:cxnSpLocks/>
            <a:stCxn id="3" idx="2"/>
            <a:endCxn id="18" idx="0"/>
          </p:cNvCxnSpPr>
          <p:nvPr/>
        </p:nvCxnSpPr>
        <p:spPr>
          <a:xfrm>
            <a:off x="1783111" y="2453086"/>
            <a:ext cx="0" cy="283204"/>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xmlns="" id="{0963F563-7174-EA39-EB9D-DA6338F51393}"/>
              </a:ext>
            </a:extLst>
          </p:cNvPr>
          <p:cNvCxnSpPr>
            <a:cxnSpLocks/>
            <a:stCxn id="16" idx="2"/>
            <a:endCxn id="23" idx="0"/>
          </p:cNvCxnSpPr>
          <p:nvPr/>
        </p:nvCxnSpPr>
        <p:spPr>
          <a:xfrm>
            <a:off x="1783111" y="3102295"/>
            <a:ext cx="0" cy="566412"/>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xmlns="" id="{5C47BE6B-48E7-0BA5-A47C-85EE4393284E}"/>
              </a:ext>
            </a:extLst>
          </p:cNvPr>
          <p:cNvCxnSpPr>
            <a:cxnSpLocks/>
            <a:stCxn id="23" idx="3"/>
            <a:endCxn id="30" idx="1"/>
          </p:cNvCxnSpPr>
          <p:nvPr/>
        </p:nvCxnSpPr>
        <p:spPr>
          <a:xfrm flipV="1">
            <a:off x="2436764" y="1488478"/>
            <a:ext cx="1214031" cy="2434145"/>
          </a:xfrm>
          <a:prstGeom prst="bentConnector3">
            <a:avLst/>
          </a:prstGeom>
          <a:ln w="28575">
            <a:solidFill>
              <a:schemeClr val="tx1"/>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xmlns="" id="{568AF431-3964-C185-A1E3-736398E9B20A}"/>
              </a:ext>
            </a:extLst>
          </p:cNvPr>
          <p:cNvCxnSpPr>
            <a:cxnSpLocks/>
            <a:stCxn id="30" idx="3"/>
            <a:endCxn id="38" idx="1"/>
          </p:cNvCxnSpPr>
          <p:nvPr/>
        </p:nvCxnSpPr>
        <p:spPr>
          <a:xfrm>
            <a:off x="4579483" y="1488478"/>
            <a:ext cx="713741"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4BB4EDA0-2566-A50D-15CF-571021FF3CED}"/>
              </a:ext>
            </a:extLst>
          </p:cNvPr>
          <p:cNvCxnSpPr>
            <a:cxnSpLocks/>
            <a:stCxn id="38" idx="3"/>
            <a:endCxn id="50" idx="1"/>
          </p:cNvCxnSpPr>
          <p:nvPr/>
        </p:nvCxnSpPr>
        <p:spPr>
          <a:xfrm flipV="1">
            <a:off x="6221912" y="1487908"/>
            <a:ext cx="773015" cy="57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xmlns="" id="{FA28E587-8B1C-A3E9-A2BA-8072A94B2E30}"/>
              </a:ext>
            </a:extLst>
          </p:cNvPr>
          <p:cNvCxnSpPr>
            <a:cxnSpLocks/>
            <a:stCxn id="38" idx="2"/>
            <a:endCxn id="40" idx="0"/>
          </p:cNvCxnSpPr>
          <p:nvPr/>
        </p:nvCxnSpPr>
        <p:spPr>
          <a:xfrm>
            <a:off x="5757568" y="1867097"/>
            <a:ext cx="1" cy="332803"/>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xmlns="" id="{D5102F3C-AC89-08EB-9D7A-59670CDF6075}"/>
              </a:ext>
            </a:extLst>
          </p:cNvPr>
          <p:cNvCxnSpPr>
            <a:cxnSpLocks/>
            <a:stCxn id="40" idx="2"/>
            <a:endCxn id="47" idx="0"/>
          </p:cNvCxnSpPr>
          <p:nvPr/>
        </p:nvCxnSpPr>
        <p:spPr>
          <a:xfrm>
            <a:off x="5757569" y="2681439"/>
            <a:ext cx="0" cy="348165"/>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23" name="Straight Arrow Connector 5122">
            <a:extLst>
              <a:ext uri="{FF2B5EF4-FFF2-40B4-BE49-F238E27FC236}">
                <a16:creationId xmlns:a16="http://schemas.microsoft.com/office/drawing/2014/main" xmlns="" id="{4CF23C9D-A05C-F16E-A96D-793D830D677C}"/>
              </a:ext>
            </a:extLst>
          </p:cNvPr>
          <p:cNvCxnSpPr>
            <a:cxnSpLocks/>
            <a:stCxn id="30" idx="2"/>
            <a:endCxn id="36" idx="0"/>
          </p:cNvCxnSpPr>
          <p:nvPr/>
        </p:nvCxnSpPr>
        <p:spPr>
          <a:xfrm>
            <a:off x="4115139" y="1867097"/>
            <a:ext cx="1" cy="332803"/>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27" name="Straight Arrow Connector 5126">
            <a:extLst>
              <a:ext uri="{FF2B5EF4-FFF2-40B4-BE49-F238E27FC236}">
                <a16:creationId xmlns:a16="http://schemas.microsoft.com/office/drawing/2014/main" xmlns="" id="{1AEF4790-30C7-6538-7169-AEF400E9B9FF}"/>
              </a:ext>
            </a:extLst>
          </p:cNvPr>
          <p:cNvCxnSpPr>
            <a:cxnSpLocks/>
            <a:stCxn id="36" idx="2"/>
            <a:endCxn id="45" idx="0"/>
          </p:cNvCxnSpPr>
          <p:nvPr/>
        </p:nvCxnSpPr>
        <p:spPr>
          <a:xfrm>
            <a:off x="4115140" y="2681439"/>
            <a:ext cx="0" cy="348165"/>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32" name="Connector: Elbow 5131">
            <a:extLst>
              <a:ext uri="{FF2B5EF4-FFF2-40B4-BE49-F238E27FC236}">
                <a16:creationId xmlns:a16="http://schemas.microsoft.com/office/drawing/2014/main" xmlns="" id="{5E1D544E-5E09-33A1-3994-F8B2C9FABAC1}"/>
              </a:ext>
            </a:extLst>
          </p:cNvPr>
          <p:cNvCxnSpPr>
            <a:endCxn id="49" idx="2"/>
          </p:cNvCxnSpPr>
          <p:nvPr/>
        </p:nvCxnSpPr>
        <p:spPr>
          <a:xfrm flipV="1">
            <a:off x="3035650" y="1717136"/>
            <a:ext cx="4612931" cy="2205487"/>
          </a:xfrm>
          <a:prstGeom prst="bentConnector2">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48" name="Straight Arrow Connector 5147">
            <a:extLst>
              <a:ext uri="{FF2B5EF4-FFF2-40B4-BE49-F238E27FC236}">
                <a16:creationId xmlns:a16="http://schemas.microsoft.com/office/drawing/2014/main" xmlns="" id="{4BFF3EC3-0A92-D952-2537-E434EBC62560}"/>
              </a:ext>
            </a:extLst>
          </p:cNvPr>
          <p:cNvCxnSpPr>
            <a:cxnSpLocks/>
            <a:stCxn id="45" idx="2"/>
          </p:cNvCxnSpPr>
          <p:nvPr/>
        </p:nvCxnSpPr>
        <p:spPr>
          <a:xfrm flipH="1">
            <a:off x="4113353" y="3511143"/>
            <a:ext cx="1787" cy="41148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50" name="Straight Arrow Connector 5149">
            <a:extLst>
              <a:ext uri="{FF2B5EF4-FFF2-40B4-BE49-F238E27FC236}">
                <a16:creationId xmlns:a16="http://schemas.microsoft.com/office/drawing/2014/main" xmlns="" id="{812E7941-7F50-3CF6-398E-456E11FB8C5F}"/>
              </a:ext>
            </a:extLst>
          </p:cNvPr>
          <p:cNvCxnSpPr>
            <a:cxnSpLocks/>
            <a:stCxn id="47" idx="2"/>
          </p:cNvCxnSpPr>
          <p:nvPr/>
        </p:nvCxnSpPr>
        <p:spPr>
          <a:xfrm>
            <a:off x="5757569" y="3511143"/>
            <a:ext cx="0" cy="41148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732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7868" y="132653"/>
            <a:ext cx="8057488" cy="461665"/>
          </a:xfrm>
          <a:prstGeom prst="rect">
            <a:avLst/>
          </a:prstGeom>
          <a:noFill/>
        </p:spPr>
        <p:txBody>
          <a:bodyPr wrap="square" rtlCol="0">
            <a:spAutoFit/>
          </a:bodyPr>
          <a:lstStyle/>
          <a:p>
            <a:r>
              <a:rPr lang="en-US" sz="2400" spc="-10" dirty="0" smtClean="0">
                <a:solidFill>
                  <a:srgbClr val="EF3782"/>
                </a:solidFill>
                <a:latin typeface="Calibri"/>
                <a:ea typeface="+mj-ea"/>
                <a:cs typeface="Calibri"/>
              </a:rPr>
              <a:t>Integrated Farm Security System - Unique Solution </a:t>
            </a:r>
            <a:endParaRPr lang="en-US" sz="2400" spc="-10" dirty="0">
              <a:solidFill>
                <a:srgbClr val="EF3782"/>
              </a:solidFill>
              <a:latin typeface="Calibri"/>
              <a:ea typeface="+mj-ea"/>
              <a:cs typeface="Calibri"/>
            </a:endParaRPr>
          </a:p>
        </p:txBody>
      </p:sp>
      <p:pic>
        <p:nvPicPr>
          <p:cNvPr id="5122" name="Picture 2" descr="Paddy Plant Plantation Flat Lay Airscape Photo. Countrysid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63" y="682611"/>
            <a:ext cx="4279007" cy="2402827"/>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p:cNvGrpSpPr/>
          <p:nvPr/>
        </p:nvGrpSpPr>
        <p:grpSpPr>
          <a:xfrm>
            <a:off x="1357372" y="1873876"/>
            <a:ext cx="1999445" cy="1748978"/>
            <a:chOff x="1809829" y="2498501"/>
            <a:chExt cx="2665927" cy="2331970"/>
          </a:xfrm>
        </p:grpSpPr>
        <p:grpSp>
          <p:nvGrpSpPr>
            <p:cNvPr id="43" name="Group 42"/>
            <p:cNvGrpSpPr/>
            <p:nvPr/>
          </p:nvGrpSpPr>
          <p:grpSpPr>
            <a:xfrm>
              <a:off x="1809829" y="2498501"/>
              <a:ext cx="2665927" cy="1515162"/>
              <a:chOff x="2215166" y="3206839"/>
              <a:chExt cx="2665927" cy="1515162"/>
            </a:xfrm>
          </p:grpSpPr>
          <p:cxnSp>
            <p:nvCxnSpPr>
              <p:cNvPr id="5" name="Straight Connector 4"/>
              <p:cNvCxnSpPr/>
              <p:nvPr/>
            </p:nvCxnSpPr>
            <p:spPr>
              <a:xfrm flipV="1">
                <a:off x="2215166" y="3206839"/>
                <a:ext cx="515155" cy="8500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215166" y="3206839"/>
                <a:ext cx="2665927" cy="1515162"/>
                <a:chOff x="2215166" y="3206839"/>
                <a:chExt cx="2665927" cy="1515162"/>
              </a:xfrm>
            </p:grpSpPr>
            <p:cxnSp>
              <p:nvCxnSpPr>
                <p:cNvPr id="11" name="Straight Connector 10"/>
                <p:cNvCxnSpPr/>
                <p:nvPr/>
              </p:nvCxnSpPr>
              <p:spPr>
                <a:xfrm>
                  <a:off x="2730321" y="3206839"/>
                  <a:ext cx="2150772" cy="11590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938" y="3322748"/>
                  <a:ext cx="515155" cy="13992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15166" y="4074773"/>
                  <a:ext cx="403413" cy="3236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18579" y="4382980"/>
                  <a:ext cx="467995" cy="2116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80134" y="4594664"/>
                  <a:ext cx="642902" cy="1058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23036" y="4699714"/>
                  <a:ext cx="642902" cy="87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2" name="TextBox 21"/>
            <p:cNvSpPr txBox="1"/>
            <p:nvPr/>
          </p:nvSpPr>
          <p:spPr>
            <a:xfrm>
              <a:off x="2159121" y="4461139"/>
              <a:ext cx="1814359" cy="369332"/>
            </a:xfrm>
            <a:prstGeom prst="rect">
              <a:avLst/>
            </a:prstGeom>
            <a:noFill/>
          </p:spPr>
          <p:txBody>
            <a:bodyPr wrap="square" rtlCol="0">
              <a:spAutoFit/>
            </a:bodyPr>
            <a:lstStyle/>
            <a:p>
              <a:r>
                <a:rPr lang="en-US" sz="1200" dirty="0" smtClean="0"/>
                <a:t>Electric Fence</a:t>
              </a:r>
              <a:endParaRPr lang="en-US" sz="1200" dirty="0"/>
            </a:p>
          </p:txBody>
        </p:sp>
        <p:cxnSp>
          <p:nvCxnSpPr>
            <p:cNvPr id="24" name="Straight Arrow Connector 23"/>
            <p:cNvCxnSpPr>
              <a:stCxn id="22" idx="0"/>
            </p:cNvCxnSpPr>
            <p:nvPr/>
          </p:nvCxnSpPr>
          <p:spPr>
            <a:xfrm flipH="1" flipV="1">
              <a:off x="2840141" y="3952065"/>
              <a:ext cx="226160" cy="509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1153928" y="1720181"/>
            <a:ext cx="3551849" cy="1908035"/>
            <a:chOff x="1538570" y="2293574"/>
            <a:chExt cx="4735799" cy="2544047"/>
          </a:xfrm>
        </p:grpSpPr>
        <p:grpSp>
          <p:nvGrpSpPr>
            <p:cNvPr id="75" name="Group 74"/>
            <p:cNvGrpSpPr/>
            <p:nvPr/>
          </p:nvGrpSpPr>
          <p:grpSpPr>
            <a:xfrm>
              <a:off x="1538570" y="2293574"/>
              <a:ext cx="2945136" cy="1720089"/>
              <a:chOff x="1538570" y="2293574"/>
              <a:chExt cx="2945136" cy="1720089"/>
            </a:xfrm>
          </p:grpSpPr>
          <p:pic>
            <p:nvPicPr>
              <p:cNvPr id="5124" name="Picture 4" descr="Surveillance Camera 2 Icon | IconExperience - Professional ..."/>
              <p:cNvPicPr>
                <a:picLocks noChangeAspect="1" noChangeArrowheads="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1972758" y="2293574"/>
                <a:ext cx="372726" cy="2962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Surveillance Camera 2 Icon | IconExperience - Professional ..."/>
              <p:cNvPicPr>
                <a:picLocks noChangeAspect="1" noChangeArrowheads="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4110980" y="2393489"/>
                <a:ext cx="372726" cy="2962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Surveillance Camera 2 Icon | IconExperience - Professional ..."/>
              <p:cNvPicPr>
                <a:picLocks noChangeAspect="1" noChangeArrowheads="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3645451" y="3717449"/>
                <a:ext cx="372726" cy="2962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urveillance Camera 2 Icon | IconExperience - Professional ..."/>
              <p:cNvPicPr>
                <a:picLocks noChangeAspect="1" noChangeArrowheads="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6961" t="13540" b="12521"/>
              <a:stretch/>
            </p:blipFill>
            <p:spPr bwMode="auto">
              <a:xfrm>
                <a:off x="1538570" y="3116119"/>
                <a:ext cx="372726" cy="296214"/>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p:cNvSpPr txBox="1"/>
            <p:nvPr/>
          </p:nvSpPr>
          <p:spPr>
            <a:xfrm>
              <a:off x="4138822" y="4468289"/>
              <a:ext cx="2135547" cy="369332"/>
            </a:xfrm>
            <a:prstGeom prst="rect">
              <a:avLst/>
            </a:prstGeom>
            <a:noFill/>
          </p:spPr>
          <p:txBody>
            <a:bodyPr wrap="square" rtlCol="0">
              <a:spAutoFit/>
            </a:bodyPr>
            <a:lstStyle/>
            <a:p>
              <a:pPr algn="ctr"/>
              <a:r>
                <a:rPr lang="en-US" sz="1200" dirty="0" smtClean="0"/>
                <a:t>Surveillance Camera</a:t>
              </a:r>
              <a:endParaRPr lang="en-US" sz="1200" dirty="0"/>
            </a:p>
          </p:txBody>
        </p:sp>
        <p:cxnSp>
          <p:nvCxnSpPr>
            <p:cNvPr id="34" name="Straight Arrow Connector 33"/>
            <p:cNvCxnSpPr>
              <a:stCxn id="33" idx="1"/>
            </p:cNvCxnSpPr>
            <p:nvPr/>
          </p:nvCxnSpPr>
          <p:spPr>
            <a:xfrm flipH="1" flipV="1">
              <a:off x="3809726" y="3877582"/>
              <a:ext cx="329096" cy="77537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947072" y="1611889"/>
            <a:ext cx="1910223" cy="707675"/>
            <a:chOff x="1262762" y="2149185"/>
            <a:chExt cx="2546964" cy="943566"/>
          </a:xfrm>
        </p:grpSpPr>
        <p:pic>
          <p:nvPicPr>
            <p:cNvPr id="5128" name="Picture 8" descr="Elephant Logo Stock Illustration - Download Image Now - Elephant, Icon,  Vector - iStock"/>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715" t="18166" b="18647"/>
            <a:stretch/>
          </p:blipFill>
          <p:spPr bwMode="auto">
            <a:xfrm>
              <a:off x="2968928" y="2149185"/>
              <a:ext cx="411438" cy="28795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Elephant Logo Stock Illustration - Download Image Now - Elephant, Icon,  Vector - iStock"/>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715" t="18166" b="18647"/>
            <a:stretch/>
          </p:blipFill>
          <p:spPr bwMode="auto">
            <a:xfrm>
              <a:off x="3398288" y="2158025"/>
              <a:ext cx="411438" cy="28795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Elephant Logo Stock Illustration - Download Image Now - Elephant, Icon,  Vector - iStock"/>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715" t="18166" b="18647"/>
            <a:stretch/>
          </p:blipFill>
          <p:spPr bwMode="auto">
            <a:xfrm>
              <a:off x="1262762" y="2804800"/>
              <a:ext cx="411438" cy="28795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Elephant Logo Stock Illustration - Download Image Now - Elephant, Icon,  Vector - iStock"/>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715" t="18166" b="18647"/>
            <a:stretch/>
          </p:blipFill>
          <p:spPr bwMode="auto">
            <a:xfrm>
              <a:off x="1655969" y="2596692"/>
              <a:ext cx="411438" cy="287951"/>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ight Arrow 64"/>
          <p:cNvSpPr/>
          <p:nvPr/>
        </p:nvSpPr>
        <p:spPr>
          <a:xfrm>
            <a:off x="4362600" y="1818192"/>
            <a:ext cx="487787" cy="26597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87" name="Group 86"/>
          <p:cNvGrpSpPr/>
          <p:nvPr/>
        </p:nvGrpSpPr>
        <p:grpSpPr>
          <a:xfrm>
            <a:off x="1357372" y="1863800"/>
            <a:ext cx="5373526" cy="2578118"/>
            <a:chOff x="1805168" y="2498501"/>
            <a:chExt cx="7164701" cy="3437490"/>
          </a:xfrm>
        </p:grpSpPr>
        <p:grpSp>
          <p:nvGrpSpPr>
            <p:cNvPr id="66" name="Group 65"/>
            <p:cNvGrpSpPr/>
            <p:nvPr/>
          </p:nvGrpSpPr>
          <p:grpSpPr>
            <a:xfrm>
              <a:off x="1805168" y="2498501"/>
              <a:ext cx="2665927" cy="1515162"/>
              <a:chOff x="2215166" y="3206839"/>
              <a:chExt cx="2665927" cy="1515162"/>
            </a:xfrm>
          </p:grpSpPr>
          <p:cxnSp>
            <p:nvCxnSpPr>
              <p:cNvPr id="67" name="Straight Connector 66"/>
              <p:cNvCxnSpPr/>
              <p:nvPr/>
            </p:nvCxnSpPr>
            <p:spPr>
              <a:xfrm flipV="1">
                <a:off x="2215166" y="3206839"/>
                <a:ext cx="515155" cy="85000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2215166" y="3206839"/>
                <a:ext cx="2665927" cy="1515162"/>
                <a:chOff x="2215166" y="3206839"/>
                <a:chExt cx="2665927" cy="1515162"/>
              </a:xfrm>
            </p:grpSpPr>
            <p:cxnSp>
              <p:nvCxnSpPr>
                <p:cNvPr id="69" name="Straight Connector 68"/>
                <p:cNvCxnSpPr/>
                <p:nvPr/>
              </p:nvCxnSpPr>
              <p:spPr>
                <a:xfrm>
                  <a:off x="2730321" y="3206839"/>
                  <a:ext cx="2150772" cy="115909"/>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365938" y="3322748"/>
                  <a:ext cx="515155" cy="1399253"/>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215166" y="4074773"/>
                  <a:ext cx="403413" cy="32361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618579" y="4382980"/>
                  <a:ext cx="467995" cy="21168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080134" y="4594664"/>
                  <a:ext cx="642902" cy="105842"/>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723036" y="4699714"/>
                  <a:ext cx="642902" cy="8745"/>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grpSp>
        <p:grpSp>
          <p:nvGrpSpPr>
            <p:cNvPr id="85" name="Group 84"/>
            <p:cNvGrpSpPr/>
            <p:nvPr/>
          </p:nvGrpSpPr>
          <p:grpSpPr>
            <a:xfrm>
              <a:off x="4212084" y="4206601"/>
              <a:ext cx="4757785" cy="1729390"/>
              <a:chOff x="4212084" y="4206601"/>
              <a:chExt cx="4757785" cy="1729390"/>
            </a:xfrm>
          </p:grpSpPr>
          <p:grpSp>
            <p:nvGrpSpPr>
              <p:cNvPr id="62" name="Group 61"/>
              <p:cNvGrpSpPr/>
              <p:nvPr/>
            </p:nvGrpSpPr>
            <p:grpSpPr>
              <a:xfrm>
                <a:off x="7053270" y="5129729"/>
                <a:ext cx="1916599" cy="720570"/>
                <a:chOff x="7418230" y="5060951"/>
                <a:chExt cx="1916599" cy="720570"/>
              </a:xfrm>
            </p:grpSpPr>
            <p:sp>
              <p:nvSpPr>
                <p:cNvPr id="60" name="Rounded Rectangle 59"/>
                <p:cNvSpPr/>
                <p:nvPr/>
              </p:nvSpPr>
              <p:spPr>
                <a:xfrm>
                  <a:off x="7418230" y="5060951"/>
                  <a:ext cx="1916599" cy="7205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a:p>
              </p:txBody>
            </p:sp>
            <p:sp>
              <p:nvSpPr>
                <p:cNvPr id="61" name="TextBox 60"/>
                <p:cNvSpPr txBox="1"/>
                <p:nvPr/>
              </p:nvSpPr>
              <p:spPr>
                <a:xfrm>
                  <a:off x="7445811" y="5098070"/>
                  <a:ext cx="1866526" cy="574515"/>
                </a:xfrm>
                <a:prstGeom prst="rect">
                  <a:avLst/>
                </a:prstGeom>
                <a:noFill/>
              </p:spPr>
              <p:txBody>
                <a:bodyPr wrap="square" rtlCol="0">
                  <a:spAutoFit/>
                </a:bodyPr>
                <a:lstStyle/>
                <a:p>
                  <a:pPr algn="ctr"/>
                  <a:r>
                    <a:rPr lang="en-US" sz="1100" dirty="0" smtClean="0">
                      <a:solidFill>
                        <a:schemeClr val="bg1"/>
                      </a:solidFill>
                    </a:rPr>
                    <a:t>Fence Power Control System</a:t>
                  </a:r>
                  <a:endParaRPr lang="en-US" sz="1100" dirty="0">
                    <a:solidFill>
                      <a:schemeClr val="bg1"/>
                    </a:solidFill>
                  </a:endParaRPr>
                </a:p>
              </p:txBody>
            </p:sp>
          </p:grpSp>
          <p:sp>
            <p:nvSpPr>
              <p:cNvPr id="77" name="Right Arrow 76"/>
              <p:cNvSpPr/>
              <p:nvPr/>
            </p:nvSpPr>
            <p:spPr>
              <a:xfrm rot="5400000">
                <a:off x="7686377" y="4354477"/>
                <a:ext cx="650383" cy="35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63" name="Group 62"/>
              <p:cNvGrpSpPr/>
              <p:nvPr/>
            </p:nvGrpSpPr>
            <p:grpSpPr>
              <a:xfrm>
                <a:off x="4212084" y="5070520"/>
                <a:ext cx="2037598" cy="865471"/>
                <a:chOff x="4212085" y="5026999"/>
                <a:chExt cx="2037598" cy="865471"/>
              </a:xfrm>
            </p:grpSpPr>
            <p:sp>
              <p:nvSpPr>
                <p:cNvPr id="80" name="Rounded Rectangle 79"/>
                <p:cNvSpPr/>
                <p:nvPr/>
              </p:nvSpPr>
              <p:spPr>
                <a:xfrm>
                  <a:off x="4212085" y="5026999"/>
                  <a:ext cx="2037598" cy="86547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a:p>
              </p:txBody>
            </p:sp>
            <p:sp>
              <p:nvSpPr>
                <p:cNvPr id="81" name="TextBox 80"/>
                <p:cNvSpPr txBox="1"/>
                <p:nvPr/>
              </p:nvSpPr>
              <p:spPr>
                <a:xfrm>
                  <a:off x="4267274" y="5143251"/>
                  <a:ext cx="1866525" cy="574515"/>
                </a:xfrm>
                <a:prstGeom prst="rect">
                  <a:avLst/>
                </a:prstGeom>
                <a:noFill/>
              </p:spPr>
              <p:txBody>
                <a:bodyPr wrap="square" rtlCol="0">
                  <a:spAutoFit/>
                </a:bodyPr>
                <a:lstStyle/>
                <a:p>
                  <a:pPr algn="ctr"/>
                  <a:r>
                    <a:rPr lang="en-US" sz="1100" dirty="0" smtClean="0">
                      <a:solidFill>
                        <a:schemeClr val="bg1"/>
                      </a:solidFill>
                    </a:rPr>
                    <a:t>Control Fence Voltage or Put-off</a:t>
                  </a:r>
                  <a:endParaRPr lang="en-US" sz="1100" dirty="0">
                    <a:solidFill>
                      <a:schemeClr val="bg1"/>
                    </a:solidFill>
                  </a:endParaRPr>
                </a:p>
              </p:txBody>
            </p:sp>
          </p:grpSp>
          <p:sp>
            <p:nvSpPr>
              <p:cNvPr id="82" name="Right Arrow 81"/>
              <p:cNvSpPr/>
              <p:nvPr/>
            </p:nvSpPr>
            <p:spPr>
              <a:xfrm rot="10800000">
                <a:off x="6333049" y="5354869"/>
                <a:ext cx="650383" cy="35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grpSp>
        <p:nvGrpSpPr>
          <p:cNvPr id="92" name="Group 91"/>
          <p:cNvGrpSpPr/>
          <p:nvPr/>
        </p:nvGrpSpPr>
        <p:grpSpPr>
          <a:xfrm>
            <a:off x="7070859" y="2396834"/>
            <a:ext cx="1911727" cy="1556107"/>
            <a:chOff x="9427811" y="3195778"/>
            <a:chExt cx="2548969" cy="2074809"/>
          </a:xfrm>
        </p:grpSpPr>
        <p:sp>
          <p:nvSpPr>
            <p:cNvPr id="64" name="Right Arrow 63"/>
            <p:cNvSpPr/>
            <p:nvPr/>
          </p:nvSpPr>
          <p:spPr>
            <a:xfrm rot="2029674">
              <a:off x="9427811" y="3195778"/>
              <a:ext cx="862556" cy="35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p:cNvPicPr>
              <a:picLocks noChangeAspect="1"/>
            </p:cNvPicPr>
            <p:nvPr/>
          </p:nvPicPr>
          <p:blipFill>
            <a:blip r:embed="rId5"/>
            <a:stretch>
              <a:fillRect/>
            </a:stretch>
          </p:blipFill>
          <p:spPr>
            <a:xfrm>
              <a:off x="10324100" y="3527674"/>
              <a:ext cx="1652680" cy="1742913"/>
            </a:xfrm>
            <a:prstGeom prst="rect">
              <a:avLst/>
            </a:prstGeom>
          </p:spPr>
        </p:pic>
      </p:grpSp>
      <p:grpSp>
        <p:nvGrpSpPr>
          <p:cNvPr id="91" name="Group 90"/>
          <p:cNvGrpSpPr/>
          <p:nvPr/>
        </p:nvGrpSpPr>
        <p:grpSpPr>
          <a:xfrm>
            <a:off x="7043007" y="577888"/>
            <a:ext cx="1879436" cy="1614740"/>
            <a:chOff x="9390675" y="770518"/>
            <a:chExt cx="2505915" cy="2152986"/>
          </a:xfrm>
        </p:grpSpPr>
        <p:pic>
          <p:nvPicPr>
            <p:cNvPr id="5130" name="Picture 10" descr="Alarm - Free music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56978" y="1536580"/>
              <a:ext cx="1386924" cy="1386924"/>
            </a:xfrm>
            <a:prstGeom prst="rect">
              <a:avLst/>
            </a:prstGeom>
            <a:noFill/>
            <a:extLst>
              <a:ext uri="{909E8E84-426E-40DD-AFC4-6F175D3DCCD1}">
                <a14:hiddenFill xmlns:a14="http://schemas.microsoft.com/office/drawing/2010/main">
                  <a:solidFill>
                    <a:srgbClr val="FFFFFF"/>
                  </a:solidFill>
                </a14:hiddenFill>
              </a:ext>
            </a:extLst>
          </p:spPr>
        </p:pic>
        <p:sp>
          <p:nvSpPr>
            <p:cNvPr id="95" name="Right Arrow 94"/>
            <p:cNvSpPr/>
            <p:nvPr/>
          </p:nvSpPr>
          <p:spPr>
            <a:xfrm>
              <a:off x="9390675" y="1817301"/>
              <a:ext cx="862556" cy="35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10404288" y="770518"/>
              <a:ext cx="1492302" cy="800218"/>
            </a:xfrm>
            <a:prstGeom prst="rect">
              <a:avLst/>
            </a:prstGeom>
            <a:noFill/>
          </p:spPr>
          <p:txBody>
            <a:bodyPr wrap="square" rtlCol="0">
              <a:spAutoFit/>
            </a:bodyPr>
            <a:lstStyle/>
            <a:p>
              <a:pPr algn="ctr"/>
              <a:r>
                <a:rPr lang="en-US" sz="825" dirty="0"/>
                <a:t>Siren Volume increases according to animal category</a:t>
              </a:r>
            </a:p>
          </p:txBody>
        </p:sp>
      </p:grpSp>
      <p:pic>
        <p:nvPicPr>
          <p:cNvPr id="2" name="Picture 1"/>
          <p:cNvPicPr>
            <a:picLocks noChangeAspect="1"/>
          </p:cNvPicPr>
          <p:nvPr/>
        </p:nvPicPr>
        <p:blipFill>
          <a:blip r:embed="rId7"/>
          <a:stretch>
            <a:fillRect/>
          </a:stretch>
        </p:blipFill>
        <p:spPr>
          <a:xfrm>
            <a:off x="4870696" y="1109273"/>
            <a:ext cx="2010345" cy="1520646"/>
          </a:xfrm>
          <a:prstGeom prst="rect">
            <a:avLst/>
          </a:prstGeom>
          <a:ln>
            <a:noFill/>
          </a:ln>
          <a:effectLst>
            <a:outerShdw blurRad="292100" dist="139700" dir="2700000" algn="tl" rotWithShape="0">
              <a:srgbClr val="333333">
                <a:alpha val="65000"/>
              </a:srgbClr>
            </a:outerShdw>
          </a:effectLst>
        </p:spPr>
      </p:pic>
      <p:sp>
        <p:nvSpPr>
          <p:cNvPr id="79" name="Rectangle 78"/>
          <p:cNvSpPr/>
          <p:nvPr/>
        </p:nvSpPr>
        <p:spPr>
          <a:xfrm>
            <a:off x="4772226" y="2697567"/>
            <a:ext cx="2271776" cy="276999"/>
          </a:xfrm>
          <a:prstGeom prst="rect">
            <a:avLst/>
          </a:prstGeom>
        </p:spPr>
        <p:txBody>
          <a:bodyPr wrap="none">
            <a:spAutoFit/>
          </a:bodyPr>
          <a:lstStyle/>
          <a:p>
            <a:r>
              <a:rPr lang="en-US" sz="1200" dirty="0" smtClean="0"/>
              <a:t>Human Detected in application</a:t>
            </a:r>
            <a:endParaRPr lang="en-US" sz="1200" dirty="0"/>
          </a:p>
        </p:txBody>
      </p:sp>
    </p:spTree>
    <p:extLst>
      <p:ext uri="{BB962C8B-B14F-4D97-AF65-F5344CB8AC3E}">
        <p14:creationId xmlns:p14="http://schemas.microsoft.com/office/powerpoint/2010/main" val="304601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1000"/>
                                        <p:tgtEl>
                                          <p:spTgt spid="76"/>
                                        </p:tgtEl>
                                      </p:cBhvr>
                                    </p:animEffect>
                                    <p:anim calcmode="lin" valueType="num">
                                      <p:cBhvr>
                                        <p:cTn id="13" dur="1000" fill="hold"/>
                                        <p:tgtEl>
                                          <p:spTgt spid="76"/>
                                        </p:tgtEl>
                                        <p:attrNameLst>
                                          <p:attrName>ppt_x</p:attrName>
                                        </p:attrNameLst>
                                      </p:cBhvr>
                                      <p:tavLst>
                                        <p:tav tm="0">
                                          <p:val>
                                            <p:strVal val="#ppt_x"/>
                                          </p:val>
                                        </p:tav>
                                        <p:tav tm="100000">
                                          <p:val>
                                            <p:strVal val="#ppt_x"/>
                                          </p:val>
                                        </p:tav>
                                      </p:tavLst>
                                    </p:anim>
                                    <p:anim calcmode="lin" valueType="num">
                                      <p:cBhvr>
                                        <p:cTn id="14"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down)">
                                      <p:cBhvr>
                                        <p:cTn id="25" dur="580">
                                          <p:stCondLst>
                                            <p:cond delay="0"/>
                                          </p:stCondLst>
                                        </p:cTn>
                                        <p:tgtEl>
                                          <p:spTgt spid="78"/>
                                        </p:tgtEl>
                                      </p:cBhvr>
                                    </p:animEffect>
                                    <p:anim calcmode="lin" valueType="num">
                                      <p:cBhvr>
                                        <p:cTn id="26"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31" dur="26">
                                          <p:stCondLst>
                                            <p:cond delay="650"/>
                                          </p:stCondLst>
                                        </p:cTn>
                                        <p:tgtEl>
                                          <p:spTgt spid="78"/>
                                        </p:tgtEl>
                                      </p:cBhvr>
                                      <p:to x="100000" y="60000"/>
                                    </p:animScale>
                                    <p:animScale>
                                      <p:cBhvr>
                                        <p:cTn id="32" dur="166" decel="50000">
                                          <p:stCondLst>
                                            <p:cond delay="676"/>
                                          </p:stCondLst>
                                        </p:cTn>
                                        <p:tgtEl>
                                          <p:spTgt spid="78"/>
                                        </p:tgtEl>
                                      </p:cBhvr>
                                      <p:to x="100000" y="100000"/>
                                    </p:animScale>
                                    <p:animScale>
                                      <p:cBhvr>
                                        <p:cTn id="33" dur="26">
                                          <p:stCondLst>
                                            <p:cond delay="1312"/>
                                          </p:stCondLst>
                                        </p:cTn>
                                        <p:tgtEl>
                                          <p:spTgt spid="78"/>
                                        </p:tgtEl>
                                      </p:cBhvr>
                                      <p:to x="100000" y="80000"/>
                                    </p:animScale>
                                    <p:animScale>
                                      <p:cBhvr>
                                        <p:cTn id="34" dur="166" decel="50000">
                                          <p:stCondLst>
                                            <p:cond delay="1338"/>
                                          </p:stCondLst>
                                        </p:cTn>
                                        <p:tgtEl>
                                          <p:spTgt spid="78"/>
                                        </p:tgtEl>
                                      </p:cBhvr>
                                      <p:to x="100000" y="100000"/>
                                    </p:animScale>
                                    <p:animScale>
                                      <p:cBhvr>
                                        <p:cTn id="35" dur="26">
                                          <p:stCondLst>
                                            <p:cond delay="1642"/>
                                          </p:stCondLst>
                                        </p:cTn>
                                        <p:tgtEl>
                                          <p:spTgt spid="78"/>
                                        </p:tgtEl>
                                      </p:cBhvr>
                                      <p:to x="100000" y="90000"/>
                                    </p:animScale>
                                    <p:animScale>
                                      <p:cBhvr>
                                        <p:cTn id="36" dur="166" decel="50000">
                                          <p:stCondLst>
                                            <p:cond delay="1668"/>
                                          </p:stCondLst>
                                        </p:cTn>
                                        <p:tgtEl>
                                          <p:spTgt spid="78"/>
                                        </p:tgtEl>
                                      </p:cBhvr>
                                      <p:to x="100000" y="100000"/>
                                    </p:animScale>
                                    <p:animScale>
                                      <p:cBhvr>
                                        <p:cTn id="37" dur="26">
                                          <p:stCondLst>
                                            <p:cond delay="1808"/>
                                          </p:stCondLst>
                                        </p:cTn>
                                        <p:tgtEl>
                                          <p:spTgt spid="78"/>
                                        </p:tgtEl>
                                      </p:cBhvr>
                                      <p:to x="100000" y="95000"/>
                                    </p:animScale>
                                    <p:animScale>
                                      <p:cBhvr>
                                        <p:cTn id="38" dur="166" decel="50000">
                                          <p:stCondLst>
                                            <p:cond delay="1834"/>
                                          </p:stCondLst>
                                        </p:cTn>
                                        <p:tgtEl>
                                          <p:spTgt spid="7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1000" fill="hold"/>
                                        <p:tgtEl>
                                          <p:spTgt spid="91"/>
                                        </p:tgtEl>
                                        <p:attrNameLst>
                                          <p:attrName>ppt_x</p:attrName>
                                        </p:attrNameLst>
                                      </p:cBhvr>
                                      <p:tavLst>
                                        <p:tav tm="0">
                                          <p:val>
                                            <p:strVal val="#ppt_x"/>
                                          </p:val>
                                        </p:tav>
                                        <p:tav tm="100000">
                                          <p:val>
                                            <p:strVal val="#ppt_x"/>
                                          </p:val>
                                        </p:tav>
                                      </p:tavLst>
                                    </p:anim>
                                    <p:anim calcmode="lin" valueType="num">
                                      <p:cBhvr additive="base">
                                        <p:cTn id="44" dur="1000" fill="hold"/>
                                        <p:tgtEl>
                                          <p:spTgt spid="9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 calcmode="lin" valueType="num">
                                      <p:cBhvr additive="base">
                                        <p:cTn id="49" dur="500" fill="hold"/>
                                        <p:tgtEl>
                                          <p:spTgt spid="92"/>
                                        </p:tgtEl>
                                        <p:attrNameLst>
                                          <p:attrName>ppt_x</p:attrName>
                                        </p:attrNameLst>
                                      </p:cBhvr>
                                      <p:tavLst>
                                        <p:tav tm="0">
                                          <p:val>
                                            <p:strVal val="#ppt_x"/>
                                          </p:val>
                                        </p:tav>
                                        <p:tav tm="100000">
                                          <p:val>
                                            <p:strVal val="#ppt_x"/>
                                          </p:val>
                                        </p:tav>
                                      </p:tavLst>
                                    </p:anim>
                                    <p:anim calcmode="lin" valueType="num">
                                      <p:cBhvr additive="base">
                                        <p:cTn id="5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barn(inVertical)">
                                      <p:cBhvr>
                                        <p:cTn id="55" dur="500"/>
                                        <p:tgtEl>
                                          <p:spTgt spid="8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A9CF3D2A8B948BC39A2146EC7AB96" ma:contentTypeVersion="18" ma:contentTypeDescription="Create a new document." ma:contentTypeScope="" ma:versionID="7d4876c79a0b3835dc77ff35c6b8bfc8">
  <xsd:schema xmlns:xsd="http://www.w3.org/2001/XMLSchema" xmlns:xs="http://www.w3.org/2001/XMLSchema" xmlns:p="http://schemas.microsoft.com/office/2006/metadata/properties" xmlns:ns2="8f00a41d-5b2e-4b56-8c60-d820c8749ffe" xmlns:ns3="4c98a599-629c-48e3-b465-93446f39d0ff" targetNamespace="http://schemas.microsoft.com/office/2006/metadata/properties" ma:root="true" ma:fieldsID="dbb5f1ce78876679cb8ab8702ffb2c21" ns2:_="" ns3:_="">
    <xsd:import namespace="8f00a41d-5b2e-4b56-8c60-d820c8749ffe"/>
    <xsd:import namespace="4c98a599-629c-48e3-b465-93446f39d0ff"/>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element ref="ns2:Pleasedonotmakeanychangesoraddanykindofdocumenthere_x002e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00a41d-5b2e-4b56-8c60-d820c8749f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hidden="true" ma:internalName="MediaServiceAutoTags" ma:readOnly="true">
      <xsd:simpleType>
        <xsd:restriction base="dms:Text"/>
      </xsd:simpleType>
    </xsd:element>
    <xsd:element name="MediaServiceOCR" ma:index="13" nillable="true" ma:displayName="Extracted Text" ma:hidden="true" ma:internalName="MediaServiceOCR"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hidden="true" ma:internalName="MediaServiceKeyPoints" ma:readOnly="true">
      <xsd:simpleType>
        <xsd:restriction base="dms:Note"/>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866b93a-4635-4247-88ec-09744cab273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Pleasedonotmakeanychangesoraddanykindofdocumenthere_x002e_" ma:index="24" nillable="true" ma:displayName="Please do not make any changes or add any kind of document here." ma:format="Dropdown" ma:internalName="Pleasedonotmakeanychangesoraddanykindofdocumenthere_x002e_">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c98a599-629c-48e3-b465-93446f39d0ff" elementFormDefault="qualified">
    <xsd:import namespace="http://schemas.microsoft.com/office/2006/documentManagement/types"/>
    <xsd:import namespace="http://schemas.microsoft.com/office/infopath/2007/PartnerControls"/>
    <xsd:element name="SharedWithUsers" ma:index="16"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hidden="true" ma:internalName="SharedWithDetails" ma:readOnly="true">
      <xsd:simpleType>
        <xsd:restriction base="dms:Note"/>
      </xsd:simpleType>
    </xsd:element>
    <xsd:element name="TaxCatchAll" ma:index="22" nillable="true" ma:displayName="Taxonomy Catch All Column" ma:hidden="true" ma:list="{10e42337-928d-4eb5-ab78-8cbe42775f4d}" ma:internalName="TaxCatchAll" ma:readOnly="false" ma:showField="CatchAllData" ma:web="4c98a599-629c-48e3-b465-93446f39d0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f00a41d-5b2e-4b56-8c60-d820c8749ffe">
      <Terms xmlns="http://schemas.microsoft.com/office/infopath/2007/PartnerControls"/>
    </lcf76f155ced4ddcb4097134ff3c332f>
    <TaxCatchAll xmlns="4c98a599-629c-48e3-b465-93446f39d0ff" xsi:nil="true"/>
    <Pleasedonotmakeanychangesoraddanykindofdocumenthere_x002e_ xmlns="8f00a41d-5b2e-4b56-8c60-d820c8749ffe" xsi:nil="true"/>
    <SharedWithUsers xmlns="4c98a599-629c-48e3-b465-93446f39d0ff">
      <UserInfo>
        <DisplayName>Rahul Mondal</DisplayName>
        <AccountId>27625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96119E-3328-49BF-9EC3-B8023C513663}">
  <ds:schemaRefs>
    <ds:schemaRef ds:uri="4c98a599-629c-48e3-b465-93446f39d0ff"/>
    <ds:schemaRef ds:uri="8f00a41d-5b2e-4b56-8c60-d820c8749f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A630327-107D-4D42-9E25-A5F5A9D2DB5B}">
  <ds:schemaRefs>
    <ds:schemaRef ds:uri="http://purl.org/dc/dcmitype/"/>
    <ds:schemaRef ds:uri="http://purl.org/dc/elements/1.1/"/>
    <ds:schemaRef ds:uri="8f00a41d-5b2e-4b56-8c60-d820c8749ff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4c98a599-629c-48e3-b465-93446f39d0ff"/>
  </ds:schemaRefs>
</ds:datastoreItem>
</file>

<file path=customXml/itemProps3.xml><?xml version="1.0" encoding="utf-8"?>
<ds:datastoreItem xmlns:ds="http://schemas.openxmlformats.org/officeDocument/2006/customXml" ds:itemID="{868BF2BB-90CB-4418-B27B-F835E1FCB5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5757</TotalTime>
  <Words>1268</Words>
  <Application>Microsoft Office PowerPoint</Application>
  <PresentationFormat>On-screen Show (16:9)</PresentationFormat>
  <Paragraphs>186</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Office Theme</vt:lpstr>
      <vt:lpstr>Integrated Farm Security System Dare To 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Screen shots</vt:lpstr>
      <vt:lpstr>Potential Business Opportunity</vt:lpstr>
      <vt:lpstr>Thank you</vt:lpstr>
      <vt:lpstr>What's Next?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Kapil  Krishnan</dc:creator>
  <cp:lastModifiedBy>Franciska Fdo</cp:lastModifiedBy>
  <cp:revision>72</cp:revision>
  <dcterms:created xsi:type="dcterms:W3CDTF">2023-11-13T12:17:30Z</dcterms:created>
  <dcterms:modified xsi:type="dcterms:W3CDTF">2024-03-12T06:00:36Z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2022-10-14T00:00:00Z</vt:filetime>
  </property>
  <property fmtid="{D5CDD505-2E9C-101B-9397-08002B2CF9AE}" pid="3" name="Creator">
    <vt:lpwstr>Microsoft® PowerPoint® for Microsoft 365</vt:lpwstr>
  </property>
  <property fmtid="{D5CDD505-2E9C-101B-9397-08002B2CF9AE}" pid="4" name="LastSaved">
    <vt:filetime>2023-11-13T00:00:00Z</vt:filetime>
  </property>
  <property fmtid="{D5CDD505-2E9C-101B-9397-08002B2CF9AE}" pid="5" name="Producer">
    <vt:lpwstr>Microsoft® PowerPoint® for Microsoft 365</vt:lpwstr>
  </property>
  <property fmtid="{D5CDD505-2E9C-101B-9397-08002B2CF9AE}" pid="6" name="ContentTypeId">
    <vt:lpwstr>0x010100A33A9CF3D2A8B948BC39A2146EC7AB96</vt:lpwstr>
  </property>
  <property fmtid="{D5CDD505-2E9C-101B-9397-08002B2CF9AE}" pid="7" name="MediaServiceImageTags">
    <vt:lpwstr/>
  </property>
</Properties>
</file>